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2" r:id="rId4"/>
    <p:sldId id="259" r:id="rId5"/>
    <p:sldId id="257" r:id="rId6"/>
    <p:sldId id="260" r:id="rId7"/>
    <p:sldId id="273" r:id="rId8"/>
    <p:sldId id="262" r:id="rId9"/>
    <p:sldId id="274" r:id="rId10"/>
    <p:sldId id="264" r:id="rId11"/>
    <p:sldId id="275" r:id="rId12"/>
    <p:sldId id="276" r:id="rId13"/>
    <p:sldId id="266" r:id="rId14"/>
    <p:sldId id="280" r:id="rId15"/>
    <p:sldId id="279" r:id="rId16"/>
    <p:sldId id="277" r:id="rId17"/>
    <p:sldId id="267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1684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rdon Ramsay" userId="4083848c18236748" providerId="LiveId" clId="{7438AFC2-2F12-41A0-81B6-9C5A836ABFCC}"/>
    <pc:docChg chg="delSld">
      <pc:chgData name="Gordon Ramsay" userId="4083848c18236748" providerId="LiveId" clId="{7438AFC2-2F12-41A0-81B6-9C5A836ABFCC}" dt="2019-03-12T08:28:31.076" v="1" actId="2696"/>
      <pc:docMkLst>
        <pc:docMk/>
      </pc:docMkLst>
      <pc:sldChg chg="del">
        <pc:chgData name="Gordon Ramsay" userId="4083848c18236748" providerId="LiveId" clId="{7438AFC2-2F12-41A0-81B6-9C5A836ABFCC}" dt="2019-03-12T08:28:31.076" v="1" actId="2696"/>
        <pc:sldMkLst>
          <pc:docMk/>
          <pc:sldMk cId="4155265970" sldId="261"/>
        </pc:sldMkLst>
      </pc:sldChg>
      <pc:sldChg chg="del">
        <pc:chgData name="Gordon Ramsay" userId="4083848c18236748" providerId="LiveId" clId="{7438AFC2-2F12-41A0-81B6-9C5A836ABFCC}" dt="2019-03-12T08:28:31.063" v="0" actId="2696"/>
        <pc:sldMkLst>
          <pc:docMk/>
          <pc:sldMk cId="1960597909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31955-4B40-40BA-BC9F-EB169AE64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EC6A51-F5FB-4C12-842F-34BDEABF6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F4D82-DAD7-4D76-A9FF-882B46A6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D317-1C76-4E25-8584-7064141136B5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C9D0A-8399-4D8A-AC3C-19053D355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79DB3-8783-45C4-8886-C7E71182D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BA6F-AF88-4C2A-B576-3968EBF3A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916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9BB51-7EE2-46A7-AD9B-95B2C74C5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61F7BE-0654-4B86-948C-ACBEA377F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16242-31C7-4CB1-B1AF-B308B69BA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D317-1C76-4E25-8584-7064141136B5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62992-C33C-455F-87AB-590386192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EF2ED-27EA-4A64-AF40-42D9B8E98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BA6F-AF88-4C2A-B576-3968EBF3A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00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2ECF6A-78B3-4724-8622-E684525489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CD5D19-CCCD-494E-B1F3-68B693943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D8E93-ED63-4FD7-8C71-C72AD67E6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D317-1C76-4E25-8584-7064141136B5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B07D6-CD3A-4A26-AF8D-DE84AC08D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6D803-5A16-4C60-80C5-342EA1982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BA6F-AF88-4C2A-B576-3968EBF3A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480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587F0-B3B1-4F49-B2DA-8F7097618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0A326-C3E7-4EF7-9E5A-C8631692E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0CAA2-7FE1-4894-A6B1-B1C9E007D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D317-1C76-4E25-8584-7064141136B5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2C169-A354-4483-9557-D0EB1B601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6545F-DD7E-49EA-924B-AD0898D46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BA6F-AF88-4C2A-B576-3968EBF3A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94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F3BAC-5AB8-4DCF-8413-FA684D646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20EE4-81EB-403B-BAF1-034FB8933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F303A-52EF-4E21-811C-8F371BF74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D317-1C76-4E25-8584-7064141136B5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157A8-F0DE-4C06-8922-DD1F84744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8A36E-2304-41A0-A385-BDA6EEF8F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BA6F-AF88-4C2A-B576-3968EBF3A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691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1169D-BBB9-4A50-B1B6-A0F64FA57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22405-841E-493C-8EBF-FE7084896F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71DAD-A703-4674-83C2-A9D638D17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616E8-39C6-4038-8273-5FE355226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D317-1C76-4E25-8584-7064141136B5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F23B2-6A87-4D1F-8610-5CF3E38AE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5442D-108C-48FD-A7A2-119CD07E9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BA6F-AF88-4C2A-B576-3968EBF3A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774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66FDA-6384-40C1-96C8-7DD9F5BA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EB146-0B3C-4D75-B23B-7314569CB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DE2C3-23B0-4558-9C0F-E3F6D1A9B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AC9E5E-FECA-446D-9205-1E964CB372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A3C7E5-1649-4FD6-AC49-01853392B3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02CD1C-AE90-42E4-AD4A-957A804B1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D317-1C76-4E25-8584-7064141136B5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F11501-B7CD-49C7-A508-3CB5472D0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CFB7AE-CCF1-4383-AE0C-82803FB19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BA6F-AF88-4C2A-B576-3968EBF3A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175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DC563-CEBC-4356-BB27-380771522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FD9F07-432A-4A8E-95CC-4185798A5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D317-1C76-4E25-8584-7064141136B5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5BFC9-3AC9-477B-88F9-13AF45425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2A008-7A2D-4018-AA4E-2C74BB75D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BA6F-AF88-4C2A-B576-3968EBF3A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84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0BD79F-1FDF-4D14-AB1D-10200FB99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D317-1C76-4E25-8584-7064141136B5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73B54E-53FD-4670-A179-DF5316940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DC884-68BD-47B2-89F2-75DD5287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BA6F-AF88-4C2A-B576-3968EBF3A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94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0709E-D2C1-4E28-A9FA-4E4FB63A2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4ECEE-B99E-474E-A4C3-7347FCC47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30A167-F4DE-4374-BC82-3CA7BA8EB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D3EA9-1D03-48B6-94DE-696E7397F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D317-1C76-4E25-8584-7064141136B5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8A2D1C-F09C-4F03-8C26-81D93BDBD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51B719-235F-4F83-B155-376F7BA4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BA6F-AF88-4C2A-B576-3968EBF3A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67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37B2C-FFB1-451F-A0F8-62A8CEFB8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B494B6-B37C-455A-95F9-A7227394B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07BB84-B09C-461A-9DDC-12BC434FE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222EC-73F1-4A15-81EE-734F6A88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D317-1C76-4E25-8584-7064141136B5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E1474B-4D8C-4760-8DAB-C579FA0CF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B6B69-8F2C-43F3-AE23-0BA5A564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BA6F-AF88-4C2A-B576-3968EBF3A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38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42A921-4889-41CE-9ADF-F47599443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80E80-7A0D-44AF-BCED-FBBA6CB40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EEFF3-0202-4E4E-9666-4C6B341D44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0D317-1C76-4E25-8584-7064141136B5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A7D79-0562-4FFE-B037-4C2685225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97663-FF6A-45E4-A74F-EEE071C439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CBA6F-AF88-4C2A-B576-3968EBF3A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08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EAF16-AEF6-4159-AA07-D0BCBFECB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Gill Sans MT" panose="020B0502020104020203" pitchFamily="34" charset="0"/>
              </a:rPr>
              <a:t>Weaponising</a:t>
            </a:r>
            <a:r>
              <a:rPr lang="en-US" dirty="0">
                <a:latin typeface="Gill Sans MT" panose="020B0502020104020203" pitchFamily="34" charset="0"/>
              </a:rPr>
              <a:t> News: RT, Sputnik and Targeted Disinformation</a:t>
            </a:r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015D74-5264-454F-848C-46EC64658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4124326"/>
            <a:ext cx="9978189" cy="3017837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endParaRPr lang="en-GB" b="1" dirty="0">
              <a:latin typeface="Gill Sans MT" panose="020B0502020104020203" pitchFamily="34" charset="0"/>
            </a:endParaRPr>
          </a:p>
          <a:p>
            <a:pPr algn="l"/>
            <a:r>
              <a:rPr lang="en-GB" b="1" dirty="0">
                <a:latin typeface="Gill Sans MT" panose="020B0502020104020203" pitchFamily="34" charset="0"/>
              </a:rPr>
              <a:t>A project conducted at The Policy Institute, King’s College London, funded by the Open Society Foundation</a:t>
            </a:r>
          </a:p>
          <a:p>
            <a:pPr algn="l"/>
            <a:endParaRPr lang="en-GB" b="1" dirty="0">
              <a:latin typeface="Gill Sans MT" panose="020B0502020104020203" pitchFamily="34" charset="0"/>
            </a:endParaRPr>
          </a:p>
          <a:p>
            <a:pPr algn="l"/>
            <a:r>
              <a:rPr lang="en-GB" b="1" dirty="0">
                <a:latin typeface="Gill Sans MT" panose="020B0502020104020203" pitchFamily="34" charset="0"/>
              </a:rPr>
              <a:t>Dr Gordon Ramsay and Dr Sam Robertshaw</a:t>
            </a:r>
          </a:p>
          <a:p>
            <a:pPr algn="l"/>
            <a:endParaRPr lang="en-GB" dirty="0">
              <a:latin typeface="Gill Sans MT" panose="020B05020201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BF4AA1-0B18-4ACF-8BC7-B2A400043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299"/>
            <a:ext cx="12192000" cy="4719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20C3BC-7CCF-4335-B784-AFEA627CC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1196" y="-114299"/>
            <a:ext cx="2450804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93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63220-61A9-4BA7-9C24-5B740E7A6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2. Military Coverage - Framing NATO</a:t>
            </a:r>
            <a:endParaRPr lang="en-GB" dirty="0">
              <a:latin typeface="Gill Sans MT" panose="020B05020201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FE01BA-15CF-40FF-B230-3E14B4409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5335"/>
            <a:ext cx="8839200" cy="51926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B09570-287A-49BD-9872-E098065A64C1}"/>
              </a:ext>
            </a:extLst>
          </p:cNvPr>
          <p:cNvSpPr txBox="1"/>
          <p:nvPr/>
        </p:nvSpPr>
        <p:spPr>
          <a:xfrm>
            <a:off x="9144000" y="1690688"/>
            <a:ext cx="28875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 MT" panose="020B0502020104020203" pitchFamily="34" charset="0"/>
              </a:rPr>
              <a:t>617 articles in total</a:t>
            </a:r>
          </a:p>
          <a:p>
            <a:endParaRPr lang="en-US" sz="2400" dirty="0">
              <a:latin typeface="Gill Sans MT" panose="020B0502020104020203" pitchFamily="34" charset="0"/>
            </a:endParaRPr>
          </a:p>
          <a:p>
            <a:r>
              <a:rPr lang="en-US" sz="2400" dirty="0">
                <a:latin typeface="Gill Sans MT" panose="020B0502020104020203" pitchFamily="34" charset="0"/>
              </a:rPr>
              <a:t>80% contained one or more negative frames</a:t>
            </a:r>
          </a:p>
          <a:p>
            <a:endParaRPr lang="en-US" sz="2400" dirty="0">
              <a:latin typeface="Gill Sans MT" panose="020B0502020104020203" pitchFamily="34" charset="0"/>
            </a:endParaRPr>
          </a:p>
          <a:p>
            <a:r>
              <a:rPr lang="en-GB" sz="2400" dirty="0">
                <a:latin typeface="Gill Sans MT" panose="020B0502020104020203" pitchFamily="34" charset="0"/>
              </a:rPr>
              <a:t>Paradox: NATO Aggressive yet weak; dangerous yet incompetent</a:t>
            </a:r>
          </a:p>
        </p:txBody>
      </p:sp>
    </p:spTree>
    <p:extLst>
      <p:ext uri="{BB962C8B-B14F-4D97-AF65-F5344CB8AC3E}">
        <p14:creationId xmlns:p14="http://schemas.microsoft.com/office/powerpoint/2010/main" val="707023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8B8056E-F54A-405F-A636-88936AD69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821" y="0"/>
            <a:ext cx="6545179" cy="684784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6BDA0A1-662F-42EE-B5D1-F555D7FFE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21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2. Military </a:t>
            </a:r>
            <a:r>
              <a:rPr lang="en-US" dirty="0" err="1">
                <a:latin typeface="Gill Sans MT" panose="020B0502020104020203" pitchFamily="34" charset="0"/>
              </a:rPr>
              <a:t>Churnalism</a:t>
            </a:r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19FC82-18D7-4348-B6B4-F3607DE55D3E}"/>
              </a:ext>
            </a:extLst>
          </p:cNvPr>
          <p:cNvSpPr txBox="1"/>
          <p:nvPr/>
        </p:nvSpPr>
        <p:spPr>
          <a:xfrm>
            <a:off x="224117" y="1530267"/>
            <a:ext cx="529389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RT and Sputnik coverage of Russian military contains detailed information on weapon capabilities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Elite source quotes from Russian government, military and arms industry figures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Images and A/V content frequently embedded</a:t>
            </a:r>
            <a:endParaRPr lang="en-GB" sz="2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831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6BDA0A1-662F-42EE-B5D1-F555D7FFE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2. Military </a:t>
            </a:r>
            <a:r>
              <a:rPr lang="en-US" dirty="0" err="1">
                <a:latin typeface="Gill Sans MT" panose="020B0502020104020203" pitchFamily="34" charset="0"/>
              </a:rPr>
              <a:t>Churnalism</a:t>
            </a:r>
            <a:endParaRPr lang="en-GB" dirty="0">
              <a:latin typeface="Gill Sans MT" panose="020B05020201040202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DFA5EB-E00C-449B-BD0F-B6AF88D4698D}"/>
              </a:ext>
            </a:extLst>
          </p:cNvPr>
          <p:cNvGrpSpPr/>
          <p:nvPr/>
        </p:nvGrpSpPr>
        <p:grpSpPr>
          <a:xfrm>
            <a:off x="288757" y="1690688"/>
            <a:ext cx="6047873" cy="4802187"/>
            <a:chOff x="64169" y="1690688"/>
            <a:chExt cx="6047873" cy="480218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48AFAC9-C687-4C39-8AFB-023C70006819}"/>
                </a:ext>
              </a:extLst>
            </p:cNvPr>
            <p:cNvGrpSpPr/>
            <p:nvPr/>
          </p:nvGrpSpPr>
          <p:grpSpPr>
            <a:xfrm>
              <a:off x="64169" y="1690688"/>
              <a:ext cx="3765884" cy="2774734"/>
              <a:chOff x="838200" y="1690688"/>
              <a:chExt cx="3765884" cy="2774734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478E4579-61A8-48E9-A01D-74D086EC93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38200" y="1690688"/>
                <a:ext cx="3020850" cy="2343000"/>
              </a:xfrm>
              <a:prstGeom prst="rect">
                <a:avLst/>
              </a:prstGeom>
            </p:spPr>
          </p:pic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158F6C-7C60-43F4-A43E-14E924F1405F}"/>
                  </a:ext>
                </a:extLst>
              </p:cNvPr>
              <p:cNvSpPr txBox="1"/>
              <p:nvPr/>
            </p:nvSpPr>
            <p:spPr>
              <a:xfrm>
                <a:off x="838200" y="4096090"/>
                <a:ext cx="37658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Gill Sans MT" panose="020B0502020104020203" pitchFamily="34" charset="0"/>
                  </a:rPr>
                  <a:t>Express, 10</a:t>
                </a:r>
                <a:r>
                  <a:rPr lang="en-US" b="1" baseline="30000" dirty="0">
                    <a:latin typeface="Gill Sans MT" panose="020B0502020104020203" pitchFamily="34" charset="0"/>
                  </a:rPr>
                  <a:t>th</a:t>
                </a:r>
                <a:r>
                  <a:rPr lang="en-US" b="1" dirty="0">
                    <a:latin typeface="Gill Sans MT" panose="020B0502020104020203" pitchFamily="34" charset="0"/>
                  </a:rPr>
                  <a:t> March 2018</a:t>
                </a:r>
                <a:endParaRPr lang="en-GB" b="1" dirty="0">
                  <a:latin typeface="Gill Sans MT" panose="020B0502020104020203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D724E62-5600-49C2-90E9-38FAE8FF805E}"/>
                </a:ext>
              </a:extLst>
            </p:cNvPr>
            <p:cNvGrpSpPr/>
            <p:nvPr/>
          </p:nvGrpSpPr>
          <p:grpSpPr>
            <a:xfrm>
              <a:off x="64169" y="4955641"/>
              <a:ext cx="6047873" cy="1537234"/>
              <a:chOff x="838200" y="5152171"/>
              <a:chExt cx="6047873" cy="1537234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BF312CA1-DFED-45AC-B5CF-692EDB5CB0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5152171"/>
                <a:ext cx="6030676" cy="1105500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A0B712-DAE3-433C-BB70-75DEA2BF0D2F}"/>
                  </a:ext>
                </a:extLst>
              </p:cNvPr>
              <p:cNvSpPr txBox="1"/>
              <p:nvPr/>
            </p:nvSpPr>
            <p:spPr>
              <a:xfrm>
                <a:off x="838200" y="6320073"/>
                <a:ext cx="60478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Gill Sans MT" panose="020B0502020104020203" pitchFamily="34" charset="0"/>
                  </a:rPr>
                  <a:t>Daily Mail, 12</a:t>
                </a:r>
                <a:r>
                  <a:rPr lang="en-US" b="1" baseline="30000" dirty="0">
                    <a:latin typeface="Gill Sans MT" panose="020B0502020104020203" pitchFamily="34" charset="0"/>
                  </a:rPr>
                  <a:t>th</a:t>
                </a:r>
                <a:r>
                  <a:rPr lang="en-US" b="1" dirty="0">
                    <a:latin typeface="Gill Sans MT" panose="020B0502020104020203" pitchFamily="34" charset="0"/>
                  </a:rPr>
                  <a:t> May 2018</a:t>
                </a:r>
                <a:endParaRPr lang="en-GB" b="1" dirty="0">
                  <a:latin typeface="Gill Sans MT" panose="020B0502020104020203" pitchFamily="34" charset="0"/>
                </a:endParaRP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616C038-08D4-4BEA-A6A6-19D963DF57D4}"/>
              </a:ext>
            </a:extLst>
          </p:cNvPr>
          <p:cNvSpPr txBox="1"/>
          <p:nvPr/>
        </p:nvSpPr>
        <p:spPr>
          <a:xfrm>
            <a:off x="6657474" y="1027906"/>
            <a:ext cx="524576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Gill Sans MT" panose="020B0502020104020203" pitchFamily="34" charset="0"/>
              </a:rPr>
              <a:t>10 UK articles replicated significant portions of RT or Sputnik articles on Russian military matters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Gill Sans MT" panose="020B0502020104020203" pitchFamily="34" charset="0"/>
              </a:rPr>
              <a:t>Replication detected using Steno-similar with a match factor of 10%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Gill Sans MT" panose="020B0502020104020203" pitchFamily="34" charset="0"/>
              </a:rPr>
              <a:t>6 acknowledged the source; 4 did not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Gill Sans MT" panose="020B0502020104020203" pitchFamily="34" charset="0"/>
              </a:rPr>
              <a:t>One article, six days after the Salisbury poisoning, based almost entirely on RT article on Russian weapons</a:t>
            </a:r>
            <a:endParaRPr lang="en-GB" sz="26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456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2B738-4304-4186-BAD1-C0CCB6F1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3. Frames and Agendas: Western Dysfunction</a:t>
            </a:r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158E0-A724-4600-9E2E-C09C5E848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Gill Sans MT" panose="020B0502020104020203" pitchFamily="34" charset="0"/>
              </a:rPr>
              <a:t>Frame analysis: </a:t>
            </a:r>
            <a:r>
              <a:rPr lang="en-US" dirty="0">
                <a:latin typeface="Gill Sans MT" panose="020B0502020104020203" pitchFamily="34" charset="0"/>
              </a:rPr>
              <a:t>‘Political Dysfunction’ – 11 frames, grouped as:</a:t>
            </a:r>
          </a:p>
          <a:p>
            <a:pPr lvl="1"/>
            <a:r>
              <a:rPr lang="en-US" dirty="0">
                <a:latin typeface="Gill Sans MT" panose="020B0502020104020203" pitchFamily="34" charset="0"/>
              </a:rPr>
              <a:t>Conflict (political, institutional and social)</a:t>
            </a:r>
          </a:p>
          <a:p>
            <a:pPr lvl="1"/>
            <a:r>
              <a:rPr lang="en-US" dirty="0">
                <a:latin typeface="Gill Sans MT" panose="020B0502020104020203" pitchFamily="34" charset="0"/>
              </a:rPr>
              <a:t>Failure (political, military and public/private institutions)</a:t>
            </a:r>
          </a:p>
          <a:p>
            <a:pPr lvl="1"/>
            <a:r>
              <a:rPr lang="en-US" dirty="0">
                <a:latin typeface="Gill Sans MT" panose="020B0502020104020203" pitchFamily="34" charset="0"/>
              </a:rPr>
              <a:t>Alienation (Corruption, violence, inequality, anti-democratic practices)</a:t>
            </a:r>
          </a:p>
          <a:p>
            <a:pPr marL="0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Gill Sans MT" panose="020B0502020104020203" pitchFamily="34" charset="0"/>
              </a:rPr>
              <a:t>82%</a:t>
            </a:r>
            <a:r>
              <a:rPr lang="en-US" dirty="0">
                <a:latin typeface="Gill Sans MT" panose="020B0502020104020203" pitchFamily="34" charset="0"/>
              </a:rPr>
              <a:t> of </a:t>
            </a:r>
            <a:r>
              <a:rPr lang="en-US" b="1" dirty="0">
                <a:latin typeface="Gill Sans MT" panose="020B0502020104020203" pitchFamily="34" charset="0"/>
              </a:rPr>
              <a:t>2,641</a:t>
            </a:r>
            <a:r>
              <a:rPr lang="en-US" dirty="0">
                <a:latin typeface="Gill Sans MT" panose="020B0502020104020203" pitchFamily="34" charset="0"/>
              </a:rPr>
              <a:t> articles about domestic issues in the UK, US, France, Germany, Italy, Sweden and Ukraine contained one or more ‘Dysfunction’ frames</a:t>
            </a:r>
          </a:p>
          <a:p>
            <a:pPr marL="0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Gill Sans MT" panose="020B0502020104020203" pitchFamily="34" charset="0"/>
              </a:rPr>
              <a:t>Country-specific themes: </a:t>
            </a:r>
            <a:r>
              <a:rPr lang="en-US" dirty="0">
                <a:latin typeface="Gill Sans MT" panose="020B0502020104020203" pitchFamily="34" charset="0"/>
              </a:rPr>
              <a:t>Immigration and conflict in W. Europe; Violence and government failure in UK and US; Political failure and anti-democracy in Ukraine</a:t>
            </a:r>
          </a:p>
          <a:p>
            <a:pPr marL="0" indent="0">
              <a:buNone/>
            </a:pP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493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B20F2-3B59-4A81-8606-C631FAE2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3. Western Dysfunction: Agenda-Building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A4479-D37B-4C4D-B443-4C530FAD6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Gill Sans MT" panose="020B0502020104020203" pitchFamily="34" charset="0"/>
              </a:rPr>
              <a:t>RT and Sputnik more likely to cover immigration, Islam, terrorism and racial tensions than UK media</a:t>
            </a:r>
          </a:p>
          <a:p>
            <a:pPr marL="0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dirty="0">
                <a:latin typeface="Gill Sans MT" panose="020B0502020104020203" pitchFamily="34" charset="0"/>
              </a:rPr>
              <a:t>Russian sources more often conflated immigration with Islam and violence/terrorism than UK media</a:t>
            </a:r>
          </a:p>
          <a:p>
            <a:pPr marL="0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dirty="0">
                <a:latin typeface="Gill Sans MT" panose="020B0502020104020203" pitchFamily="34" charset="0"/>
              </a:rPr>
              <a:t>Content harvesting by Russian outlets for English-language publication:</a:t>
            </a:r>
          </a:p>
          <a:p>
            <a:r>
              <a:rPr lang="en-US" b="1" dirty="0">
                <a:latin typeface="Gill Sans MT" panose="020B0502020104020203" pitchFamily="34" charset="0"/>
              </a:rPr>
              <a:t>44%</a:t>
            </a:r>
            <a:r>
              <a:rPr lang="en-US" dirty="0">
                <a:latin typeface="Gill Sans MT" panose="020B0502020104020203" pitchFamily="34" charset="0"/>
              </a:rPr>
              <a:t> of articles about immigration in Germany from local sources</a:t>
            </a:r>
          </a:p>
          <a:p>
            <a:r>
              <a:rPr lang="en-US" b="1" dirty="0">
                <a:latin typeface="Gill Sans MT" panose="020B0502020104020203" pitchFamily="34" charset="0"/>
              </a:rPr>
              <a:t>74%</a:t>
            </a:r>
            <a:r>
              <a:rPr lang="en-US" dirty="0">
                <a:latin typeface="Gill Sans MT" panose="020B0502020104020203" pitchFamily="34" charset="0"/>
              </a:rPr>
              <a:t> of articles about immigration in Sweden</a:t>
            </a:r>
            <a:endParaRPr lang="en-GB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613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9B19B-E520-4735-A38A-487B56CA4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3. Detecting Content Replication</a:t>
            </a:r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B981FF-2183-478E-B1B7-6134D8F820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Gill Sans MT" panose="020B0502020104020203" pitchFamily="34" charset="0"/>
              </a:rPr>
              <a:t>‘Push’: Russian &gt;&gt; UK Media</a:t>
            </a:r>
          </a:p>
          <a:p>
            <a:pPr marL="0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r>
              <a:rPr lang="en-GB" dirty="0">
                <a:latin typeface="Gill Sans MT" panose="020B0502020104020203" pitchFamily="34" charset="0"/>
              </a:rPr>
              <a:t>21 articles with ≥30% match (factoring in quotes)</a:t>
            </a:r>
          </a:p>
          <a:p>
            <a:r>
              <a:rPr lang="en-GB" dirty="0">
                <a:latin typeface="Gill Sans MT" panose="020B0502020104020203" pitchFamily="34" charset="0"/>
              </a:rPr>
              <a:t>Only 2 cite source</a:t>
            </a:r>
          </a:p>
          <a:p>
            <a:r>
              <a:rPr lang="en-GB" dirty="0">
                <a:latin typeface="Gill Sans MT" panose="020B0502020104020203" pitchFamily="34" charset="0"/>
              </a:rPr>
              <a:t>All tabloids (Express: 13 articles)</a:t>
            </a:r>
          </a:p>
          <a:p>
            <a:r>
              <a:rPr lang="en-GB" dirty="0">
                <a:latin typeface="Gill Sans MT" panose="020B0502020104020203" pitchFamily="34" charset="0"/>
              </a:rPr>
              <a:t>11 articles about political issues and international events (including military)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E6161A9-8AB2-4AD2-A6FB-7E062DF40C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Gill Sans MT" panose="020B0502020104020203" pitchFamily="34" charset="0"/>
              </a:rPr>
              <a:t>‘Pull’: UK &gt;&gt; Russian Media</a:t>
            </a:r>
          </a:p>
          <a:p>
            <a:pPr marL="0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r>
              <a:rPr lang="en-GB" dirty="0">
                <a:latin typeface="Gill Sans MT" panose="020B0502020104020203" pitchFamily="34" charset="0"/>
              </a:rPr>
              <a:t>32 articles with ≥30% match</a:t>
            </a:r>
          </a:p>
          <a:p>
            <a:r>
              <a:rPr lang="en-GB" dirty="0">
                <a:latin typeface="Gill Sans MT" panose="020B0502020104020203" pitchFamily="34" charset="0"/>
              </a:rPr>
              <a:t>17 cite source</a:t>
            </a:r>
          </a:p>
          <a:p>
            <a:r>
              <a:rPr lang="en-GB" dirty="0">
                <a:latin typeface="Gill Sans MT" panose="020B0502020104020203" pitchFamily="34" charset="0"/>
              </a:rPr>
              <a:t>20 from broadcasters or quality press </a:t>
            </a:r>
          </a:p>
          <a:p>
            <a:r>
              <a:rPr lang="en-GB" dirty="0">
                <a:latin typeface="Gill Sans MT" panose="020B0502020104020203" pitchFamily="34" charset="0"/>
              </a:rPr>
              <a:t>22 about political issues; dysfunction frames common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300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AB7A9-EBD2-44C4-8CED-BCCA37480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Project Outcomes</a:t>
            </a:r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911DE-3497-4372-8A00-4B9BBC933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Gill Sans MT" panose="020B0502020104020203" pitchFamily="34" charset="0"/>
              </a:rPr>
              <a:t>Expanded empirical understanding</a:t>
            </a:r>
          </a:p>
          <a:p>
            <a:pPr lvl="1"/>
            <a:r>
              <a:rPr lang="en-US" dirty="0">
                <a:latin typeface="Gill Sans MT" panose="020B0502020104020203" pitchFamily="34" charset="0"/>
              </a:rPr>
              <a:t>Consistency of framing in key areas</a:t>
            </a:r>
          </a:p>
          <a:p>
            <a:pPr lvl="1"/>
            <a:r>
              <a:rPr lang="en-US" dirty="0">
                <a:latin typeface="Gill Sans MT" panose="020B0502020104020203" pitchFamily="34" charset="0"/>
              </a:rPr>
              <a:t>Selection and repackaging of content for target audiences</a:t>
            </a:r>
          </a:p>
          <a:p>
            <a:pPr lvl="1"/>
            <a:r>
              <a:rPr lang="en-US" dirty="0">
                <a:latin typeface="Gill Sans MT" panose="020B0502020104020203" pitchFamily="34" charset="0"/>
              </a:rPr>
              <a:t>Success in exploiting foreign media</a:t>
            </a:r>
          </a:p>
          <a:p>
            <a:pPr lvl="1"/>
            <a:r>
              <a:rPr lang="en-US" dirty="0">
                <a:latin typeface="Gill Sans MT" panose="020B0502020104020203" pitchFamily="34" charset="0"/>
              </a:rPr>
              <a:t>‘Damage control’ in international crises</a:t>
            </a:r>
          </a:p>
          <a:p>
            <a:pPr lvl="1"/>
            <a:endParaRPr lang="en-GB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Gill Sans MT" panose="020B0502020104020203" pitchFamily="34" charset="0"/>
              </a:rPr>
              <a:t>New tools for research and collaboration</a:t>
            </a:r>
          </a:p>
          <a:p>
            <a:pPr marL="0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Gill Sans MT" panose="020B0502020104020203" pitchFamily="34" charset="0"/>
              </a:rPr>
              <a:t>Foreign language test</a:t>
            </a:r>
            <a:endParaRPr lang="en-GB" b="1" dirty="0">
              <a:latin typeface="Gill Sans MT" panose="020B05020201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38A963-F644-4F96-8E37-C8CE65501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284" y="0"/>
            <a:ext cx="3834716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78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056CC-B77A-4F31-B8B2-C3D0AB6A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167"/>
            <a:ext cx="10515600" cy="1325563"/>
          </a:xfrm>
        </p:spPr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News as Disinformation</a:t>
            </a:r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1C9F2-D511-4474-ADD5-42B24C4F6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Gill Sans MT" panose="020B0502020104020203" pitchFamily="34" charset="0"/>
              </a:rPr>
              <a:t>What is news? Definitional problems</a:t>
            </a:r>
          </a:p>
          <a:p>
            <a:pPr lvl="1"/>
            <a:r>
              <a:rPr lang="en-US" dirty="0" err="1">
                <a:latin typeface="Gill Sans MT" panose="020B0502020104020203" pitchFamily="34" charset="0"/>
              </a:rPr>
              <a:t>Schudson</a:t>
            </a:r>
            <a:r>
              <a:rPr lang="en-US" dirty="0">
                <a:latin typeface="Gill Sans MT" panose="020B0502020104020203" pitchFamily="34" charset="0"/>
              </a:rPr>
              <a:t> (2008) – Journalism should support the conditions in which representative democracy (and journalism) can thrive</a:t>
            </a:r>
          </a:p>
          <a:p>
            <a:pPr lvl="1"/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Gill Sans MT" panose="020B0502020104020203" pitchFamily="34" charset="0"/>
              </a:rPr>
              <a:t>Cross-border news provision</a:t>
            </a:r>
          </a:p>
          <a:p>
            <a:pPr lvl="1"/>
            <a:r>
              <a:rPr lang="en-US" dirty="0">
                <a:latin typeface="Gill Sans MT" panose="020B0502020104020203" pitchFamily="34" charset="0"/>
              </a:rPr>
              <a:t>New, easy to do, cheap (as an extension of foreign policy)</a:t>
            </a:r>
          </a:p>
          <a:p>
            <a:pPr lvl="1"/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Gill Sans MT" panose="020B0502020104020203" pitchFamily="34" charset="0"/>
              </a:rPr>
              <a:t>Journalism, vulnerabilities and exploitation</a:t>
            </a:r>
          </a:p>
          <a:p>
            <a:pPr lvl="1"/>
            <a:r>
              <a:rPr lang="en-US" dirty="0">
                <a:latin typeface="Gill Sans MT" panose="020B0502020104020203" pitchFamily="34" charset="0"/>
              </a:rPr>
              <a:t>Problems of intervention and definition</a:t>
            </a:r>
          </a:p>
          <a:p>
            <a:pPr marL="0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Gill Sans MT" panose="020B0502020104020203" pitchFamily="34" charset="0"/>
              </a:rPr>
              <a:t>Regulation and power differentials</a:t>
            </a:r>
          </a:p>
          <a:p>
            <a:pPr lvl="1"/>
            <a:r>
              <a:rPr lang="en-US" dirty="0" err="1">
                <a:latin typeface="Gill Sans MT" panose="020B0502020104020203" pitchFamily="34" charset="0"/>
              </a:rPr>
              <a:t>Onora</a:t>
            </a:r>
            <a:r>
              <a:rPr lang="en-US" dirty="0">
                <a:latin typeface="Gill Sans MT" panose="020B0502020104020203" pitchFamily="34" charset="0"/>
              </a:rPr>
              <a:t> O’Neill (2012) – </a:t>
            </a:r>
            <a:r>
              <a:rPr lang="en-US" u="sng" dirty="0">
                <a:latin typeface="Gill Sans MT" panose="020B0502020104020203" pitchFamily="34" charset="0"/>
              </a:rPr>
              <a:t>Communication</a:t>
            </a:r>
            <a:r>
              <a:rPr lang="en-US" dirty="0">
                <a:latin typeface="Gill Sans MT" panose="020B0502020104020203" pitchFamily="34" charset="0"/>
              </a:rPr>
              <a:t> rather than </a:t>
            </a:r>
            <a:r>
              <a:rPr lang="en-US" u="sng" dirty="0">
                <a:latin typeface="Gill Sans MT" panose="020B0502020104020203" pitchFamily="34" charset="0"/>
              </a:rPr>
              <a:t>expression</a:t>
            </a:r>
            <a:r>
              <a:rPr lang="en-US" dirty="0">
                <a:latin typeface="Gill Sans MT" panose="020B0502020104020203" pitchFamily="34" charset="0"/>
              </a:rPr>
              <a:t> of content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7FAD14-339B-450A-AE1D-9F573E8C5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284" y="0"/>
            <a:ext cx="3834716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53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FC57E-621A-4CBC-8323-D65E5C0A3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Next Steps</a:t>
            </a:r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D0772-D653-4AD2-85EF-7C76914D9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>
                <a:latin typeface="Gill Sans MT" panose="020B0502020104020203" pitchFamily="34" charset="0"/>
              </a:rPr>
              <a:t>Continued Exposure:</a:t>
            </a:r>
            <a:r>
              <a:rPr lang="en-US" dirty="0">
                <a:latin typeface="Gill Sans MT" panose="020B0502020104020203" pitchFamily="34" charset="0"/>
              </a:rPr>
              <a:t> All journalism is bound by its record; ‘infallible’ journalism even more so</a:t>
            </a:r>
          </a:p>
          <a:p>
            <a:pPr marL="0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b="1" u="sng" dirty="0">
                <a:latin typeface="Gill Sans MT" panose="020B0502020104020203" pitchFamily="34" charset="0"/>
              </a:rPr>
              <a:t>Joined-up Research: </a:t>
            </a:r>
            <a:r>
              <a:rPr lang="en-US" dirty="0">
                <a:latin typeface="Gill Sans MT" panose="020B0502020104020203" pitchFamily="34" charset="0"/>
              </a:rPr>
              <a:t>Parallel analyses; cross-country collaboration; bridging to social media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b="1" u="sng" dirty="0">
                <a:latin typeface="Gill Sans MT" panose="020B0502020104020203" pitchFamily="34" charset="0"/>
              </a:rPr>
              <a:t>Filling the gaps:</a:t>
            </a:r>
          </a:p>
          <a:p>
            <a:r>
              <a:rPr lang="en-US" dirty="0">
                <a:latin typeface="Gill Sans MT" panose="020B0502020104020203" pitchFamily="34" charset="0"/>
              </a:rPr>
              <a:t>Russian domestic news feedback</a:t>
            </a:r>
          </a:p>
          <a:p>
            <a:r>
              <a:rPr lang="en-US" dirty="0">
                <a:latin typeface="Gill Sans MT" panose="020B0502020104020203" pitchFamily="34" charset="0"/>
              </a:rPr>
              <a:t>News agencies</a:t>
            </a:r>
          </a:p>
          <a:p>
            <a:r>
              <a:rPr lang="en-US" dirty="0">
                <a:latin typeface="Gill Sans MT" panose="020B0502020104020203" pitchFamily="34" charset="0"/>
              </a:rPr>
              <a:t>Alternative news sites</a:t>
            </a:r>
          </a:p>
          <a:p>
            <a:r>
              <a:rPr lang="en-US" dirty="0">
                <a:latin typeface="Gill Sans MT" panose="020B0502020104020203" pitchFamily="34" charset="0"/>
              </a:rPr>
              <a:t>Beyond nation-states (motive + resources + means)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2CA344-F309-4298-AC6D-265E01B46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284" y="0"/>
            <a:ext cx="3834716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5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47047-A34F-4FC7-B787-1EB6884DE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Overview and Findings</a:t>
            </a:r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FDC02-D6C9-4A3C-B533-3DE94856D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latin typeface="Gill Sans MT" panose="020B0502020104020203" pitchFamily="34" charset="0"/>
              </a:rPr>
              <a:t>RT and Sputnik – English-language output</a:t>
            </a:r>
          </a:p>
          <a:p>
            <a:pPr marL="0" indent="0">
              <a:buNone/>
            </a:pPr>
            <a:endParaRPr lang="en-US" b="1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‘Damage limitation’ in the aftermath of the Salisbury poisoning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Intensive focus on Russian military strength, with measurable effects on news coverage in the UK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Consistent framing of European democracies as dysfunctional, repackaged and pushed at English-speaking audiences. </a:t>
            </a:r>
            <a:endParaRPr lang="en-GB" dirty="0">
              <a:latin typeface="Gill Sans MT" panose="020B05020201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F5EE2E-4065-4993-AE9C-7F65D2B2A0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8357937" y="0"/>
            <a:ext cx="3834063" cy="148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42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99AB4E-C307-4C6E-874E-ADE0864D6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52387"/>
            <a:ext cx="11744325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9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1AD6D-85EA-4B65-9E59-4C36B7B27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Project origins &amp; aims</a:t>
            </a:r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03310-D384-4820-9B5D-9A7DDE349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latin typeface="Gill Sans MT" panose="020B0502020104020203" pitchFamily="34" charset="0"/>
              </a:rPr>
              <a:t>NYT article (June 2017)</a:t>
            </a:r>
            <a:r>
              <a:rPr lang="en-US" dirty="0">
                <a:latin typeface="Gill Sans MT" panose="020B0502020104020203" pitchFamily="34" charset="0"/>
              </a:rPr>
              <a:t>: Journalism as source and vector of disinformation</a:t>
            </a:r>
          </a:p>
          <a:p>
            <a:r>
              <a:rPr lang="en-US" b="1" dirty="0">
                <a:latin typeface="Gill Sans MT" panose="020B0502020104020203" pitchFamily="34" charset="0"/>
              </a:rPr>
              <a:t>‘</a:t>
            </a:r>
            <a:r>
              <a:rPr lang="en-US" b="1" dirty="0" err="1">
                <a:latin typeface="Gill Sans MT" panose="020B0502020104020203" pitchFamily="34" charset="0"/>
              </a:rPr>
              <a:t>Churnalism</a:t>
            </a:r>
            <a:r>
              <a:rPr lang="en-US" b="1" dirty="0">
                <a:latin typeface="Gill Sans MT" panose="020B0502020104020203" pitchFamily="34" charset="0"/>
              </a:rPr>
              <a:t>’:</a:t>
            </a:r>
            <a:r>
              <a:rPr lang="en-US" dirty="0">
                <a:latin typeface="Gill Sans MT" panose="020B0502020104020203" pitchFamily="34" charset="0"/>
              </a:rPr>
              <a:t> Leveraging vulnerabilities in Western news org</a:t>
            </a:r>
          </a:p>
          <a:p>
            <a:r>
              <a:rPr lang="en-US" b="1" dirty="0">
                <a:latin typeface="Gill Sans MT" panose="020B0502020104020203" pitchFamily="34" charset="0"/>
              </a:rPr>
              <a:t>Salisbury incident:</a:t>
            </a:r>
            <a:r>
              <a:rPr lang="en-US" dirty="0">
                <a:latin typeface="Gill Sans MT" panose="020B0502020104020203" pitchFamily="34" charset="0"/>
              </a:rPr>
              <a:t> Journalism as a crisis management tool</a:t>
            </a:r>
          </a:p>
          <a:p>
            <a:endParaRPr lang="en-US" u="sng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sz="3500" b="1" u="sng" dirty="0">
                <a:latin typeface="Gill Sans MT" panose="020B0502020104020203" pitchFamily="34" charset="0"/>
              </a:rPr>
              <a:t>Motive, Resources and Means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Gill Sans MT" panose="020B0502020104020203" pitchFamily="34" charset="0"/>
              </a:rPr>
              <a:t>Research Questions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ill Sans MT" panose="020B0502020104020203" pitchFamily="34" charset="0"/>
              </a:rPr>
              <a:t>What can be learned from large-scale analysis of how Russian outlets present news, in English, to the world?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ill Sans MT" panose="020B0502020104020203" pitchFamily="34" charset="0"/>
              </a:rPr>
              <a:t>Is there evidence of direct content replication?</a:t>
            </a:r>
          </a:p>
          <a:p>
            <a:pPr lvl="1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1520C5-5272-40DF-9666-A8C2866C4E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8357937" y="0"/>
            <a:ext cx="3834063" cy="148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18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5A727-38C9-4E01-A408-2969B307C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Introducing Steno</a:t>
            </a:r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0C052-2C76-4440-8E6A-707933EC2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600" b="1" u="sng" dirty="0">
              <a:solidFill>
                <a:srgbClr val="0070C0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sz="3600" b="1" u="sng" dirty="0">
                <a:solidFill>
                  <a:srgbClr val="0070C0"/>
                </a:solidFill>
                <a:latin typeface="Gill Sans MT" panose="020B0502020104020203" pitchFamily="34" charset="0"/>
              </a:rPr>
              <a:t>Stenoproject.org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GB" dirty="0">
                <a:latin typeface="Gill Sans MT" panose="020B0502020104020203" pitchFamily="34" charset="0"/>
              </a:rPr>
              <a:t>Three-part news content collection and analysis tool:</a:t>
            </a:r>
          </a:p>
          <a:p>
            <a:pPr marL="0" indent="0">
              <a:buNone/>
            </a:pPr>
            <a:endParaRPr lang="en-GB" dirty="0">
              <a:latin typeface="Gill Sans MT" panose="020B0502020104020203" pitchFamily="34" charset="0"/>
            </a:endParaRPr>
          </a:p>
          <a:p>
            <a:r>
              <a:rPr lang="en-GB" dirty="0">
                <a:latin typeface="Gill Sans MT" panose="020B0502020104020203" pitchFamily="34" charset="0"/>
              </a:rPr>
              <a:t>Collection and retrieval – </a:t>
            </a:r>
            <a:r>
              <a:rPr lang="en-GB" b="1" dirty="0" err="1">
                <a:latin typeface="Gill Sans MT" panose="020B0502020104020203" pitchFamily="34" charset="0"/>
              </a:rPr>
              <a:t>Scrapeomat</a:t>
            </a:r>
            <a:endParaRPr lang="en-GB" b="1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Retrieval and analysis – </a:t>
            </a:r>
            <a:r>
              <a:rPr lang="en-US" b="1" dirty="0">
                <a:latin typeface="Gill Sans MT" panose="020B0502020104020203" pitchFamily="34" charset="0"/>
              </a:rPr>
              <a:t>Steno GUI</a:t>
            </a:r>
          </a:p>
          <a:p>
            <a:r>
              <a:rPr lang="en-US" dirty="0">
                <a:latin typeface="Gill Sans MT" panose="020B0502020104020203" pitchFamily="34" charset="0"/>
              </a:rPr>
              <a:t>Matching and comparison – </a:t>
            </a:r>
            <a:r>
              <a:rPr lang="en-US" b="1" dirty="0">
                <a:latin typeface="Gill Sans MT" panose="020B0502020104020203" pitchFamily="34" charset="0"/>
              </a:rPr>
              <a:t>Steno-Similar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219C31-7069-4426-8010-E7AFEC913D1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8357937" y="0"/>
            <a:ext cx="3834063" cy="148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01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FD7A1-3610-481B-9D32-8E98BAC9B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Sampling and analysis</a:t>
            </a:r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FE72A-1EA4-411E-9E41-B8BBACC92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Gill Sans MT" panose="020B0502020104020203" pitchFamily="34" charset="0"/>
              </a:rPr>
              <a:t>2 Russian sites: </a:t>
            </a:r>
            <a:r>
              <a:rPr lang="en-US" b="1" dirty="0">
                <a:latin typeface="Gill Sans MT" panose="020B0502020104020203" pitchFamily="34" charset="0"/>
              </a:rPr>
              <a:t>rt.com, sputniknews.com</a:t>
            </a:r>
          </a:p>
          <a:p>
            <a:pPr marL="0" indent="0">
              <a:buNone/>
            </a:pPr>
            <a:r>
              <a:rPr lang="en-US" dirty="0">
                <a:latin typeface="Gill Sans MT" panose="020B0502020104020203" pitchFamily="34" charset="0"/>
              </a:rPr>
              <a:t>17 UK sites:  National broadcasters and press; 2 large digital-only outlets</a:t>
            </a:r>
          </a:p>
          <a:p>
            <a:pPr marL="0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dirty="0">
                <a:latin typeface="Gill Sans MT" panose="020B0502020104020203" pitchFamily="34" charset="0"/>
              </a:rPr>
              <a:t>8 week-long datasets – 151,809 UK news articles; 11,819 from RT/Sputnik</a:t>
            </a:r>
          </a:p>
          <a:p>
            <a:pPr marL="0" indent="0">
              <a:buNone/>
            </a:pPr>
            <a:r>
              <a:rPr lang="en-US" dirty="0">
                <a:latin typeface="Gill Sans MT" panose="020B0502020104020203" pitchFamily="34" charset="0"/>
              </a:rPr>
              <a:t>- May-June 2017; March 2018</a:t>
            </a:r>
          </a:p>
          <a:p>
            <a:pPr marL="0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 err="1">
                <a:latin typeface="Gill Sans MT" panose="020B0502020104020203" pitchFamily="34" charset="0"/>
              </a:rPr>
              <a:t>Skripal</a:t>
            </a:r>
            <a:r>
              <a:rPr lang="en-US" dirty="0">
                <a:latin typeface="Gill Sans MT" panose="020B0502020104020203" pitchFamily="34" charset="0"/>
              </a:rPr>
              <a:t> coverage (Content analysis and text fragment-matching)</a:t>
            </a:r>
          </a:p>
          <a:p>
            <a:r>
              <a:rPr lang="en-US" dirty="0">
                <a:latin typeface="Gill Sans MT" panose="020B0502020104020203" pitchFamily="34" charset="0"/>
              </a:rPr>
              <a:t>NATO and Russian military (Frame analysis and dataset-matching)</a:t>
            </a:r>
          </a:p>
          <a:p>
            <a:r>
              <a:rPr lang="en-US" dirty="0">
                <a:latin typeface="Gill Sans MT" panose="020B0502020104020203" pitchFamily="34" charset="0"/>
              </a:rPr>
              <a:t>Dysfunction and agenda-building (Frame analysis and dataset-matching)</a:t>
            </a:r>
            <a:endParaRPr lang="en-GB" dirty="0">
              <a:latin typeface="Gill Sans MT" panose="020B05020201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70312B-70CB-48A3-B590-67912C114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284" y="0"/>
            <a:ext cx="3834716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83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7D837-4AD9-4322-9785-1101700EAB0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1. </a:t>
            </a:r>
            <a:r>
              <a:rPr lang="en-US" dirty="0" err="1">
                <a:latin typeface="Gill Sans MT" panose="020B0502020104020203" pitchFamily="34" charset="0"/>
              </a:rPr>
              <a:t>Skripal</a:t>
            </a:r>
            <a:r>
              <a:rPr lang="en-US" dirty="0">
                <a:latin typeface="Gill Sans MT" panose="020B0502020104020203" pitchFamily="34" charset="0"/>
              </a:rPr>
              <a:t> Coverage – ‘Flooding the zone’</a:t>
            </a:r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2039D-724A-4E5A-87C0-13762D0AA8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Gill Sans MT" panose="020B0502020104020203" pitchFamily="34" charset="0"/>
              </a:rPr>
              <a:t>735 articles published by RT and Sputnik in the four weeks after the incident</a:t>
            </a:r>
          </a:p>
          <a:p>
            <a:pPr marL="0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dirty="0">
                <a:latin typeface="Gill Sans MT" panose="020B0502020104020203" pitchFamily="34" charset="0"/>
              </a:rPr>
              <a:t>138 separate and often contradictory narratives; clustered in response to external events</a:t>
            </a:r>
          </a:p>
          <a:p>
            <a:pPr marL="0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dirty="0">
                <a:latin typeface="Gill Sans MT" panose="020B0502020104020203" pitchFamily="34" charset="0"/>
              </a:rPr>
              <a:t>215 separate sources – a ‘parallel commentariat’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734B8-6080-4E63-A2BF-965C78FAC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latin typeface="Gill Sans MT" panose="020B0502020104020203" pitchFamily="34" charset="0"/>
              </a:rPr>
              <a:t>Narrative Groups:</a:t>
            </a:r>
          </a:p>
          <a:p>
            <a:r>
              <a:rPr lang="en-US" dirty="0" err="1">
                <a:latin typeface="Gill Sans MT" panose="020B0502020104020203" pitchFamily="34" charset="0"/>
              </a:rPr>
              <a:t>Novichok</a:t>
            </a:r>
            <a:r>
              <a:rPr lang="en-US" dirty="0">
                <a:latin typeface="Gill Sans MT" panose="020B0502020104020203" pitchFamily="34" charset="0"/>
              </a:rPr>
              <a:t> (20 narratives)</a:t>
            </a:r>
          </a:p>
          <a:p>
            <a:r>
              <a:rPr lang="en-US" dirty="0">
                <a:latin typeface="Gill Sans MT" panose="020B0502020104020203" pitchFamily="34" charset="0"/>
              </a:rPr>
              <a:t>UK/West response (32)</a:t>
            </a:r>
          </a:p>
          <a:p>
            <a:r>
              <a:rPr lang="en-US" dirty="0">
                <a:latin typeface="Gill Sans MT" panose="020B0502020104020203" pitchFamily="34" charset="0"/>
              </a:rPr>
              <a:t>Geopolitics/Conflict (26)</a:t>
            </a:r>
          </a:p>
          <a:p>
            <a:r>
              <a:rPr lang="en-US" dirty="0" err="1">
                <a:latin typeface="Gill Sans MT" panose="020B0502020104020203" pitchFamily="34" charset="0"/>
              </a:rPr>
              <a:t>Skripals</a:t>
            </a:r>
            <a:r>
              <a:rPr lang="en-US" dirty="0">
                <a:latin typeface="Gill Sans MT" panose="020B0502020104020203" pitchFamily="34" charset="0"/>
              </a:rPr>
              <a:t>’ </a:t>
            </a:r>
            <a:r>
              <a:rPr lang="en-US" dirty="0" err="1">
                <a:latin typeface="Gill Sans MT" panose="020B0502020104020203" pitchFamily="34" charset="0"/>
              </a:rPr>
              <a:t>behaviour</a:t>
            </a:r>
            <a:r>
              <a:rPr lang="en-US" dirty="0">
                <a:latin typeface="Gill Sans MT" panose="020B0502020104020203" pitchFamily="34" charset="0"/>
              </a:rPr>
              <a:t> (16)</a:t>
            </a:r>
          </a:p>
          <a:p>
            <a:r>
              <a:rPr lang="en-US" dirty="0">
                <a:latin typeface="Gill Sans MT" panose="020B0502020104020203" pitchFamily="34" charset="0"/>
              </a:rPr>
              <a:t>Western domestic politics (15)</a:t>
            </a:r>
          </a:p>
          <a:p>
            <a:r>
              <a:rPr lang="en-US" dirty="0">
                <a:latin typeface="Gill Sans MT" panose="020B0502020104020203" pitchFamily="34" charset="0"/>
              </a:rPr>
              <a:t>Russia’s response (11)</a:t>
            </a:r>
          </a:p>
          <a:p>
            <a:r>
              <a:rPr lang="en-US" dirty="0">
                <a:latin typeface="Gill Sans MT" panose="020B0502020104020203" pitchFamily="34" charset="0"/>
              </a:rPr>
              <a:t>Conspiracies (7)</a:t>
            </a:r>
          </a:p>
          <a:p>
            <a:r>
              <a:rPr lang="en-US" dirty="0">
                <a:latin typeface="Gill Sans MT" panose="020B0502020104020203" pitchFamily="34" charset="0"/>
              </a:rPr>
              <a:t>Alternative narratives (11)</a:t>
            </a:r>
            <a:endParaRPr lang="en-GB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834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7D837-4AD9-4322-9785-1101700EAB0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1. </a:t>
            </a:r>
            <a:r>
              <a:rPr lang="en-US" sz="3600" dirty="0" err="1">
                <a:latin typeface="Gill Sans MT" panose="020B0502020104020203" pitchFamily="34" charset="0"/>
              </a:rPr>
              <a:t>Skripal</a:t>
            </a:r>
            <a:r>
              <a:rPr lang="en-US" sz="3600" dirty="0">
                <a:latin typeface="Gill Sans MT" panose="020B0502020104020203" pitchFamily="34" charset="0"/>
              </a:rPr>
              <a:t> Coverage – (Selected) </a:t>
            </a:r>
            <a:r>
              <a:rPr lang="en-US" sz="3600" dirty="0" err="1">
                <a:latin typeface="Gill Sans MT" panose="020B0502020104020203" pitchFamily="34" charset="0"/>
              </a:rPr>
              <a:t>Novichok</a:t>
            </a:r>
            <a:r>
              <a:rPr lang="en-US" sz="3600" dirty="0">
                <a:latin typeface="Gill Sans MT" panose="020B0502020104020203" pitchFamily="34" charset="0"/>
              </a:rPr>
              <a:t> Narratives</a:t>
            </a:r>
            <a:endParaRPr lang="en-GB" sz="3600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2039D-724A-4E5A-87C0-13762D0AA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ill Sans MT" panose="020B0502020104020203" pitchFamily="34" charset="0"/>
              </a:rPr>
              <a:t>The </a:t>
            </a:r>
            <a:r>
              <a:rPr lang="en-US" dirty="0" err="1">
                <a:latin typeface="Gill Sans MT" panose="020B0502020104020203" pitchFamily="34" charset="0"/>
              </a:rPr>
              <a:t>Novichok</a:t>
            </a:r>
            <a:r>
              <a:rPr lang="en-US" dirty="0">
                <a:latin typeface="Gill Sans MT" panose="020B0502020104020203" pitchFamily="34" charset="0"/>
              </a:rPr>
              <a:t> used was from </a:t>
            </a:r>
            <a:r>
              <a:rPr lang="en-US" dirty="0" err="1">
                <a:latin typeface="Gill Sans MT" panose="020B0502020104020203" pitchFamily="34" charset="0"/>
              </a:rPr>
              <a:t>Porton</a:t>
            </a:r>
            <a:r>
              <a:rPr lang="en-US" dirty="0">
                <a:latin typeface="Gill Sans MT" panose="020B0502020104020203" pitchFamily="34" charset="0"/>
              </a:rPr>
              <a:t> Down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ill Sans MT" panose="020B0502020104020203" pitchFamily="34" charset="0"/>
              </a:rPr>
              <a:t>The </a:t>
            </a:r>
            <a:r>
              <a:rPr lang="en-US" dirty="0" err="1">
                <a:latin typeface="Gill Sans MT" panose="020B0502020104020203" pitchFamily="34" charset="0"/>
              </a:rPr>
              <a:t>Novichok</a:t>
            </a:r>
            <a:r>
              <a:rPr lang="en-US" dirty="0">
                <a:latin typeface="Gill Sans MT" panose="020B0502020104020203" pitchFamily="34" charset="0"/>
              </a:rPr>
              <a:t> used was not made in Russia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ill Sans MT" panose="020B0502020104020203" pitchFamily="34" charset="0"/>
              </a:rPr>
              <a:t>The </a:t>
            </a:r>
            <a:r>
              <a:rPr lang="en-US" dirty="0" err="1">
                <a:latin typeface="Gill Sans MT" panose="020B0502020104020203" pitchFamily="34" charset="0"/>
              </a:rPr>
              <a:t>Novichok</a:t>
            </a:r>
            <a:r>
              <a:rPr lang="en-US" dirty="0">
                <a:latin typeface="Gill Sans MT" panose="020B0502020104020203" pitchFamily="34" charset="0"/>
              </a:rPr>
              <a:t> used may be Russian, but was not made by the state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ill Sans MT" panose="020B0502020104020203" pitchFamily="34" charset="0"/>
              </a:rPr>
              <a:t>The </a:t>
            </a:r>
            <a:r>
              <a:rPr lang="en-US" dirty="0" err="1">
                <a:latin typeface="Gill Sans MT" panose="020B0502020104020203" pitchFamily="34" charset="0"/>
              </a:rPr>
              <a:t>Novichok</a:t>
            </a:r>
            <a:r>
              <a:rPr lang="en-US" dirty="0">
                <a:latin typeface="Gill Sans MT" panose="020B0502020104020203" pitchFamily="34" charset="0"/>
              </a:rPr>
              <a:t> could be from any other post-Soviet state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ill Sans MT" panose="020B0502020104020203" pitchFamily="34" charset="0"/>
              </a:rPr>
              <a:t>The </a:t>
            </a:r>
            <a:r>
              <a:rPr lang="en-US" dirty="0" err="1">
                <a:latin typeface="Gill Sans MT" panose="020B0502020104020203" pitchFamily="34" charset="0"/>
              </a:rPr>
              <a:t>Novichok</a:t>
            </a:r>
            <a:r>
              <a:rPr lang="en-US" dirty="0">
                <a:latin typeface="Gill Sans MT" panose="020B0502020104020203" pitchFamily="34" charset="0"/>
              </a:rPr>
              <a:t> could be from a Western country (e.g. Sweden)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ill Sans MT" panose="020B0502020104020203" pitchFamily="34" charset="0"/>
              </a:rPr>
              <a:t>The </a:t>
            </a:r>
            <a:r>
              <a:rPr lang="en-US" dirty="0" err="1">
                <a:latin typeface="Gill Sans MT" panose="020B0502020104020203" pitchFamily="34" charset="0"/>
              </a:rPr>
              <a:t>Novichok</a:t>
            </a:r>
            <a:r>
              <a:rPr lang="en-US" dirty="0">
                <a:latin typeface="Gill Sans MT" panose="020B0502020104020203" pitchFamily="34" charset="0"/>
              </a:rPr>
              <a:t> could be from Iran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ill Sans MT" panose="020B0502020104020203" pitchFamily="34" charset="0"/>
              </a:rPr>
              <a:t>The </a:t>
            </a:r>
            <a:r>
              <a:rPr lang="en-US" dirty="0" err="1">
                <a:latin typeface="Gill Sans MT" panose="020B0502020104020203" pitchFamily="34" charset="0"/>
              </a:rPr>
              <a:t>Novichok</a:t>
            </a:r>
            <a:r>
              <a:rPr lang="en-US" dirty="0">
                <a:latin typeface="Gill Sans MT" panose="020B0502020104020203" pitchFamily="34" charset="0"/>
              </a:rPr>
              <a:t> used was definitely developed in the USA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Gill Sans MT" panose="020B0502020104020203" pitchFamily="34" charset="0"/>
              </a:rPr>
              <a:t>Novichok</a:t>
            </a:r>
            <a:r>
              <a:rPr lang="en-US" dirty="0">
                <a:latin typeface="Gill Sans MT" panose="020B0502020104020203" pitchFamily="34" charset="0"/>
              </a:rPr>
              <a:t> was initially created by the UK and US, not Russia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ill Sans MT" panose="020B0502020104020203" pitchFamily="34" charset="0"/>
              </a:rPr>
              <a:t>The nerve agent used was definitely not </a:t>
            </a:r>
            <a:r>
              <a:rPr lang="en-US" dirty="0" err="1">
                <a:latin typeface="Gill Sans MT" panose="020B0502020104020203" pitchFamily="34" charset="0"/>
              </a:rPr>
              <a:t>Novichok</a:t>
            </a:r>
            <a:endParaRPr lang="en-US" dirty="0">
              <a:latin typeface="Gill Sans MT" panose="020B05020201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ill Sans MT" panose="020B0502020104020203" pitchFamily="34" charset="0"/>
              </a:rPr>
              <a:t>The </a:t>
            </a:r>
            <a:r>
              <a:rPr lang="en-US" dirty="0" err="1">
                <a:latin typeface="Gill Sans MT" panose="020B0502020104020203" pitchFamily="34" charset="0"/>
              </a:rPr>
              <a:t>Novichok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programme</a:t>
            </a:r>
            <a:r>
              <a:rPr lang="en-US" dirty="0">
                <a:latin typeface="Gill Sans MT" panose="020B0502020104020203" pitchFamily="34" charset="0"/>
              </a:rPr>
              <a:t> never existed</a:t>
            </a:r>
          </a:p>
          <a:p>
            <a:pPr marL="0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0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7D837-4AD9-4322-9785-1101700EAB0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1. </a:t>
            </a:r>
            <a:r>
              <a:rPr lang="en-US" dirty="0" err="1">
                <a:latin typeface="Gill Sans MT" panose="020B0502020104020203" pitchFamily="34" charset="0"/>
              </a:rPr>
              <a:t>Skripal</a:t>
            </a:r>
            <a:r>
              <a:rPr lang="en-US" dirty="0">
                <a:latin typeface="Gill Sans MT" panose="020B0502020104020203" pitchFamily="34" charset="0"/>
              </a:rPr>
              <a:t> Coverage – ‘Parallel’ sources</a:t>
            </a:r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2039D-724A-4E5A-87C0-13762D0AA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292D6-7FB4-4AB1-A8E2-95ED5605A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367210" cy="487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56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2278</TotalTime>
  <Words>1022</Words>
  <Application>Microsoft Office PowerPoint</Application>
  <PresentationFormat>Widescreen</PresentationFormat>
  <Paragraphs>163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Gill Sans MT</vt:lpstr>
      <vt:lpstr>Office Theme</vt:lpstr>
      <vt:lpstr>Weaponising News: RT, Sputnik and Targeted Disinformation</vt:lpstr>
      <vt:lpstr>Overview and Findings</vt:lpstr>
      <vt:lpstr>PowerPoint Presentation</vt:lpstr>
      <vt:lpstr>Project origins &amp; aims</vt:lpstr>
      <vt:lpstr>Introducing Steno</vt:lpstr>
      <vt:lpstr>Sampling and analysis</vt:lpstr>
      <vt:lpstr>1. Skripal Coverage – ‘Flooding the zone’</vt:lpstr>
      <vt:lpstr>1. Skripal Coverage – (Selected) Novichok Narratives</vt:lpstr>
      <vt:lpstr>1. Skripal Coverage – ‘Parallel’ sources</vt:lpstr>
      <vt:lpstr>2. Military Coverage - Framing NATO</vt:lpstr>
      <vt:lpstr>2. Military Churnalism</vt:lpstr>
      <vt:lpstr>2. Military Churnalism</vt:lpstr>
      <vt:lpstr>3. Frames and Agendas: Western Dysfunction</vt:lpstr>
      <vt:lpstr>3. Western Dysfunction: Agenda-Building</vt:lpstr>
      <vt:lpstr>3. Detecting Content Replication</vt:lpstr>
      <vt:lpstr>Project Outcomes</vt:lpstr>
      <vt:lpstr>News as Disinformation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Weaponising News: RT, Sputnik and Targeted Disinformation</dc:title>
  <dc:creator>Gordon Ramsay</dc:creator>
  <cp:lastModifiedBy>Gordon Ramsay</cp:lastModifiedBy>
  <cp:revision>2</cp:revision>
  <dcterms:created xsi:type="dcterms:W3CDTF">2019-03-04T19:19:35Z</dcterms:created>
  <dcterms:modified xsi:type="dcterms:W3CDTF">2019-03-12T08:28:39Z</dcterms:modified>
</cp:coreProperties>
</file>