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75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3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689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56531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108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3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1" y="273843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6293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56531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2550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516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874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1562102"/>
            <a:ext cx="7886700" cy="27812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556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56531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151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445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56531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5128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302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270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AE0E0CA-5217-4575-88FA-633DC3471E41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D199DC36-985B-461B-BCF0-B189699FED3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071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20"/>
            <a:ext cx="7886700" cy="2985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226929" y="4609476"/>
            <a:ext cx="2383547" cy="431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871" y="244269"/>
            <a:ext cx="1271805" cy="64141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29754" y="244269"/>
            <a:ext cx="630525" cy="56950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24776" y="4489921"/>
            <a:ext cx="790575" cy="53681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6035" y="357697"/>
            <a:ext cx="1207390" cy="4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7682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059583"/>
            <a:ext cx="8928992" cy="1656183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+mn-lt"/>
              </a:rPr>
              <a:t>Conclusions &amp; Recommendations</a:t>
            </a:r>
            <a:r>
              <a:rPr lang="uk-UA" sz="3600" dirty="0" smtClean="0">
                <a:latin typeface="+mn-lt"/>
              </a:rPr>
              <a:t/>
            </a:r>
            <a:br>
              <a:rPr lang="uk-UA" sz="36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for design and implementation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of Social Management and Stakeholder Engagement Plans</a:t>
            </a:r>
            <a:endParaRPr lang="ru-RU" sz="20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7774"/>
            <a:ext cx="6400800" cy="2355726"/>
          </a:xfrm>
        </p:spPr>
        <p:txBody>
          <a:bodyPr>
            <a:normAutofit/>
          </a:bodyPr>
          <a:lstStyle/>
          <a:p>
            <a:endParaRPr lang="en-GB" sz="1600" dirty="0" smtClean="0"/>
          </a:p>
          <a:p>
            <a:r>
              <a:rPr lang="en-GB" sz="1800" dirty="0" smtClean="0"/>
              <a:t>Support </a:t>
            </a:r>
            <a:r>
              <a:rPr lang="en-GB" sz="1800" dirty="0"/>
              <a:t>to the Implementation of the Ukraine Early Recovery Project of the European Investment </a:t>
            </a:r>
            <a:r>
              <a:rPr lang="en-GB" sz="1800" dirty="0" smtClean="0"/>
              <a:t>Bank</a:t>
            </a:r>
          </a:p>
          <a:p>
            <a:endParaRPr lang="en-GB" sz="1600" dirty="0"/>
          </a:p>
          <a:p>
            <a:pPr algn="r"/>
            <a:endParaRPr lang="en-US" sz="800" dirty="0" smtClean="0"/>
          </a:p>
          <a:p>
            <a:pPr algn="r"/>
            <a:endParaRPr lang="en-US" sz="800" dirty="0" smtClean="0"/>
          </a:p>
          <a:p>
            <a:pPr algn="r"/>
            <a:r>
              <a:rPr lang="en-US" sz="800" dirty="0" smtClean="0"/>
              <a:t>This project is financed by the European Union.</a:t>
            </a:r>
          </a:p>
          <a:p>
            <a:pPr algn="r"/>
            <a:r>
              <a:rPr lang="en-US" sz="800" dirty="0" smtClean="0"/>
              <a:t> The opinions expressed are the authors' own and should in no case be regarded as representing a position of the EU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81632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677472" cy="54006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n-lt"/>
              </a:rPr>
              <a:t>Conclusions &amp; Recommendations</a:t>
            </a:r>
            <a:endParaRPr lang="ru-RU" sz="2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03598"/>
            <a:ext cx="7975798" cy="393990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State of infrastructure: </a:t>
            </a:r>
            <a:r>
              <a:rPr lang="en-US" sz="1800" dirty="0"/>
              <a:t>Throughout the target region, </a:t>
            </a:r>
            <a:r>
              <a:rPr lang="en-US" sz="1800" dirty="0" smtClean="0"/>
              <a:t>housing</a:t>
            </a:r>
            <a:r>
              <a:rPr lang="en-US" sz="1800" dirty="0"/>
              <a:t>, educational and health care facilities, </a:t>
            </a:r>
            <a:r>
              <a:rPr lang="en-US" sz="1800" dirty="0" smtClean="0"/>
              <a:t>roads are </a:t>
            </a:r>
            <a:r>
              <a:rPr lang="en-US" sz="1800" dirty="0"/>
              <a:t>in poor condition</a:t>
            </a:r>
            <a:r>
              <a:rPr lang="en-US" sz="1800" dirty="0" smtClean="0"/>
              <a:t>, and local government capacity to cope with strains resulting from an influx of IDPs into their communities leaves room for significant improvement. </a:t>
            </a:r>
          </a:p>
          <a:p>
            <a:pPr lvl="1"/>
            <a:r>
              <a:rPr lang="en-US" sz="1400" dirty="0" smtClean="0"/>
              <a:t>A </a:t>
            </a:r>
            <a:r>
              <a:rPr lang="en-US" sz="1400" dirty="0"/>
              <a:t>key role in this endeavor is to be played by external donors, and the relevance of external financial support is particularly high given the national authorities’ decentralization plans. </a:t>
            </a:r>
            <a:endParaRPr lang="en-US" sz="1400" dirty="0" smtClean="0"/>
          </a:p>
          <a:p>
            <a:r>
              <a:rPr lang="en-US" sz="1800" dirty="0" smtClean="0"/>
              <a:t>Emphasis </a:t>
            </a:r>
            <a:r>
              <a:rPr lang="en-US" sz="1800" dirty="0"/>
              <a:t>should be placed on improving infrastructure that will benefit both IDPs and local communities, and high priority given to projects that create re-qualification opportunities and non-specialized jobs as part of their realization (e.g. construction of housing, schools, nurseries</a:t>
            </a:r>
            <a:r>
              <a:rPr lang="en-US" sz="1800" dirty="0" smtClean="0"/>
              <a:t>).</a:t>
            </a:r>
          </a:p>
          <a:p>
            <a:r>
              <a:rPr lang="en-US" sz="1800" dirty="0" smtClean="0"/>
              <a:t>Employment opportunities are few, and job creation must be seen as a high priority for the region</a:t>
            </a:r>
            <a:r>
              <a:rPr lang="en-US" sz="900" dirty="0" smtClean="0"/>
              <a:t>					</a:t>
            </a:r>
          </a:p>
          <a:p>
            <a:pPr marL="0" indent="0">
              <a:buNone/>
            </a:pPr>
            <a:r>
              <a:rPr lang="en-US" sz="900" dirty="0" smtClean="0"/>
              <a:t>					       </a:t>
            </a:r>
            <a:r>
              <a:rPr lang="en-US" sz="800" dirty="0" smtClean="0"/>
              <a:t>This project is financed by the European Union	</a:t>
            </a:r>
          </a:p>
          <a:p>
            <a:pPr marL="0" indent="0">
              <a:buNone/>
            </a:pPr>
            <a:r>
              <a:rPr lang="en-US" sz="800" dirty="0"/>
              <a:t>	 </a:t>
            </a:r>
            <a:r>
              <a:rPr lang="en-US" sz="800" dirty="0" smtClean="0"/>
              <a:t>             	    The </a:t>
            </a:r>
            <a:r>
              <a:rPr lang="en-US" sz="800" dirty="0"/>
              <a:t>opinions expressed are the authors' own and should in no case be regarded as representing a position of the EU</a:t>
            </a:r>
          </a:p>
          <a:p>
            <a:endParaRPr lang="en-US" sz="800" dirty="0"/>
          </a:p>
          <a:p>
            <a:endParaRPr lang="uk-UA" sz="800" dirty="0"/>
          </a:p>
          <a:p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xmlns="" val="72485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677472" cy="54006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n-lt"/>
              </a:rPr>
              <a:t>Conclusions &amp; Recommendations</a:t>
            </a:r>
            <a:endParaRPr lang="ru-RU" sz="2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226" y="699542"/>
            <a:ext cx="8424936" cy="4515966"/>
          </a:xfrm>
        </p:spPr>
        <p:txBody>
          <a:bodyPr>
            <a:noAutofit/>
          </a:bodyPr>
          <a:lstStyle/>
          <a:p>
            <a:r>
              <a:rPr lang="en-US" sz="1700" dirty="0" smtClean="0"/>
              <a:t>Actual numbers of IDPs present in the region are fewer than registration statistics show, but their effect (pressure) on social infrastructure is still significant</a:t>
            </a:r>
          </a:p>
          <a:p>
            <a:pPr lvl="1"/>
            <a:r>
              <a:rPr lang="en-US" sz="1400" dirty="0" smtClean="0"/>
              <a:t>Schools and nurseries in </a:t>
            </a:r>
            <a:r>
              <a:rPr lang="en-US" sz="1400" dirty="0" err="1" smtClean="0"/>
              <a:t>Kharkiv</a:t>
            </a:r>
            <a:r>
              <a:rPr lang="en-US" sz="1400" dirty="0" smtClean="0"/>
              <a:t>, </a:t>
            </a:r>
            <a:r>
              <a:rPr lang="en-US" sz="1400" dirty="0" err="1" smtClean="0"/>
              <a:t>Zaporizhzhia</a:t>
            </a:r>
            <a:r>
              <a:rPr lang="en-US" sz="1400" dirty="0" smtClean="0"/>
              <a:t>, and Dnipropetrovsk regions have registered significant influxes of IDP children</a:t>
            </a:r>
          </a:p>
          <a:p>
            <a:pPr lvl="1"/>
            <a:r>
              <a:rPr lang="en-US" sz="1400" dirty="0" smtClean="0"/>
              <a:t>Health care facilities in Donetsk and Luhansk regions have experienced higher demand for service</a:t>
            </a:r>
          </a:p>
          <a:p>
            <a:r>
              <a:rPr lang="en-US" sz="1700" dirty="0" smtClean="0"/>
              <a:t>Identity differences between IDPs and local inhabitants do not seem to be a major problem in the region (risk of ghettoization or formation of permanent “diaspora” is low), and therefore are unlikely to become a source of conflict in themselves. </a:t>
            </a:r>
          </a:p>
          <a:p>
            <a:r>
              <a:rPr lang="en-US" sz="1700" dirty="0" smtClean="0"/>
              <a:t>However, local problems exist (e.g. </a:t>
            </a:r>
            <a:r>
              <a:rPr lang="en-US" sz="1700" dirty="0" err="1" smtClean="0"/>
              <a:t>Severodonetsk</a:t>
            </a:r>
            <a:r>
              <a:rPr lang="en-US" sz="1700" dirty="0" smtClean="0"/>
              <a:t> – low levels of “Ukrainian” identity). </a:t>
            </a:r>
          </a:p>
          <a:p>
            <a:pPr lvl="1"/>
            <a:r>
              <a:rPr lang="en-US" sz="1400" dirty="0" smtClean="0"/>
              <a:t>Evidence shows that NGO/stakeholder engagement can diffuse potential conflict (e.g. </a:t>
            </a:r>
            <a:r>
              <a:rPr lang="en-US" sz="1400" dirty="0" err="1" smtClean="0"/>
              <a:t>Chuhuyev</a:t>
            </a:r>
            <a:r>
              <a:rPr lang="en-US" sz="1400" dirty="0" smtClean="0"/>
              <a:t>). </a:t>
            </a:r>
            <a:endParaRPr lang="uk-UA" sz="1400" dirty="0"/>
          </a:p>
          <a:p>
            <a:pPr lvl="1"/>
            <a:r>
              <a:rPr lang="en-US" sz="1400" dirty="0" smtClean="0"/>
              <a:t>Social management and stakeholder engagement must be implemented case-by-case</a:t>
            </a:r>
          </a:p>
          <a:p>
            <a:r>
              <a:rPr lang="en-US" sz="1700" dirty="0" smtClean="0"/>
              <a:t>Differing responses from IDPs and host populations regarding perceived levels of competition between them for resources indicate relatively low degree of social integration (so far) of IDPs. </a:t>
            </a:r>
          </a:p>
          <a:p>
            <a:pPr marL="0" indent="0">
              <a:buNone/>
            </a:pPr>
            <a:r>
              <a:rPr lang="en-US" sz="800" dirty="0" smtClean="0"/>
              <a:t>					              This </a:t>
            </a:r>
            <a:r>
              <a:rPr lang="en-US" sz="800" dirty="0"/>
              <a:t>project is financed by the European Union.</a:t>
            </a:r>
          </a:p>
          <a:p>
            <a:pPr marL="0" indent="0">
              <a:buNone/>
            </a:pPr>
            <a:r>
              <a:rPr lang="en-US" sz="800" dirty="0" smtClean="0"/>
              <a:t>		          </a:t>
            </a:r>
            <a:r>
              <a:rPr lang="en-US" sz="800" dirty="0"/>
              <a:t>The opinions expressed are the authors' own and should in no case be regarded as representing a position of the EU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xmlns="" val="12138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677472" cy="540060"/>
          </a:xfrm>
        </p:spPr>
        <p:txBody>
          <a:bodyPr>
            <a:noAutofit/>
          </a:bodyPr>
          <a:lstStyle/>
          <a:p>
            <a:r>
              <a:rPr lang="en-US" sz="2300" dirty="0"/>
              <a:t>Findings of the study: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792" y="699542"/>
            <a:ext cx="8208912" cy="4443958"/>
          </a:xfrm>
        </p:spPr>
        <p:txBody>
          <a:bodyPr>
            <a:noAutofit/>
          </a:bodyPr>
          <a:lstStyle/>
          <a:p>
            <a:pPr marL="342900" indent="-342900">
              <a:lnSpc>
                <a:spcPts val="25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800" dirty="0" smtClean="0"/>
              <a:t>The </a:t>
            </a:r>
            <a:r>
              <a:rPr lang="en-US" sz="1800" dirty="0"/>
              <a:t>major problem </a:t>
            </a:r>
            <a:r>
              <a:rPr lang="en-US" sz="1800" dirty="0" smtClean="0"/>
              <a:t>in the region is unemployment – access to social infrastructure and state service provision is a distant second. </a:t>
            </a:r>
          </a:p>
          <a:p>
            <a:pPr marL="800100" lvl="1" indent="-342900">
              <a:lnSpc>
                <a:spcPts val="25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/>
              <a:t>Nevertheless, IDPs intend to remain in Ukrainian government controlled regions for the long term, and therefore job creation must become a higher priority in the region</a:t>
            </a:r>
            <a:endParaRPr lang="ru-RU" sz="1600" dirty="0"/>
          </a:p>
          <a:p>
            <a:pPr marL="342900" indent="-342900">
              <a:lnSpc>
                <a:spcPts val="25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800" dirty="0" smtClean="0"/>
              <a:t>Local government capacity to respond to IDP influx needs improvement – stakeholder engagement is key to increasing responsiveness; donors can help build capacity</a:t>
            </a:r>
          </a:p>
          <a:p>
            <a:pPr marL="342900" indent="-342900">
              <a:lnSpc>
                <a:spcPts val="25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800" dirty="0" smtClean="0"/>
              <a:t>Differences between IDP groups and host community responses are significant (e.g. self-reliant IDPs who integrate with hosts in </a:t>
            </a:r>
            <a:r>
              <a:rPr lang="en-US" sz="1800" dirty="0" err="1" smtClean="0"/>
              <a:t>Berdyansk</a:t>
            </a:r>
            <a:r>
              <a:rPr lang="en-US" sz="1800" dirty="0" smtClean="0"/>
              <a:t> vs. aggressive-dependent IDPs in conflict with locals in </a:t>
            </a:r>
            <a:r>
              <a:rPr lang="en-US" sz="1800" dirty="0" err="1" smtClean="0"/>
              <a:t>Severodonetsk</a:t>
            </a:r>
            <a:r>
              <a:rPr lang="en-US" sz="1800" dirty="0" smtClean="0"/>
              <a:t>); localized strategy for social management is required; stakeholder engagement can diffuse potential conflict (e.g. </a:t>
            </a:r>
            <a:r>
              <a:rPr lang="en-US" sz="1800" dirty="0" err="1" smtClean="0"/>
              <a:t>Chuhuyev</a:t>
            </a:r>
            <a:r>
              <a:rPr lang="en-US" sz="1800" dirty="0" smtClean="0"/>
              <a:t>)			      </a:t>
            </a:r>
            <a:r>
              <a:rPr lang="en-US" sz="800" dirty="0" smtClean="0"/>
              <a:t>This </a:t>
            </a:r>
            <a:r>
              <a:rPr lang="en-US" sz="800" dirty="0"/>
              <a:t>project is financed by the European Union</a:t>
            </a:r>
            <a:r>
              <a:rPr lang="en-US" sz="800" dirty="0" smtClean="0"/>
              <a:t>.</a:t>
            </a:r>
          </a:p>
          <a:p>
            <a:pPr marL="0" indent="0">
              <a:lnSpc>
                <a:spcPts val="2500"/>
              </a:lnSpc>
              <a:spcBef>
                <a:spcPts val="600"/>
              </a:spcBef>
              <a:buNone/>
            </a:pPr>
            <a:r>
              <a:rPr lang="en-US" sz="800" dirty="0"/>
              <a:t>	</a:t>
            </a:r>
            <a:r>
              <a:rPr lang="en-US" sz="800" dirty="0" smtClean="0"/>
              <a:t>	          </a:t>
            </a:r>
            <a:r>
              <a:rPr lang="en-US" sz="800" dirty="0"/>
              <a:t>The opinions expressed are the authors' own and should in no case be regarded as representing a position of the EU</a:t>
            </a:r>
          </a:p>
          <a:p>
            <a:endParaRPr lang="ru-RU" sz="4800" dirty="0"/>
          </a:p>
          <a:p>
            <a:pPr marL="342900" indent="-342900">
              <a:lnSpc>
                <a:spcPts val="2500"/>
              </a:lnSpc>
              <a:spcBef>
                <a:spcPts val="600"/>
              </a:spcBef>
              <a:buFont typeface="+mj-lt"/>
              <a:buAutoNum type="arabicPeriod"/>
            </a:pP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11321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677472" cy="54006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n-lt"/>
              </a:rPr>
              <a:t>Recommendations</a:t>
            </a:r>
            <a:endParaRPr lang="ru-RU" sz="2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07554"/>
            <a:ext cx="8208912" cy="433594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To </a:t>
            </a:r>
            <a:r>
              <a:rPr lang="en-US" sz="1800" dirty="0"/>
              <a:t>introduce a new practice of implementing development projects that is not limited to reconstructing specific infrastructure targets, but rather is based on inclusion, participation, and social </a:t>
            </a:r>
            <a:r>
              <a:rPr lang="en-US" sz="1800" dirty="0" smtClean="0"/>
              <a:t>management; </a:t>
            </a:r>
          </a:p>
          <a:p>
            <a:pPr lvl="1"/>
            <a:r>
              <a:rPr lang="en-US" sz="1600" dirty="0" smtClean="0"/>
              <a:t>Social management planning must seek to integrate </a:t>
            </a:r>
            <a:r>
              <a:rPr lang="en-US" sz="1600" dirty="0"/>
              <a:t>and build trust in communities by instituting processes that ensure accountability of local </a:t>
            </a:r>
            <a:r>
              <a:rPr lang="en-US" sz="1600" dirty="0" smtClean="0"/>
              <a:t>project implementers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1800" dirty="0" smtClean="0"/>
              <a:t>Effective social management requires increased capacity.</a:t>
            </a:r>
          </a:p>
          <a:p>
            <a:pPr lvl="1"/>
            <a:r>
              <a:rPr lang="en-US" sz="1600" dirty="0" smtClean="0"/>
              <a:t>Conflict </a:t>
            </a:r>
            <a:r>
              <a:rPr lang="en-US" sz="1600" dirty="0"/>
              <a:t>potential </a:t>
            </a:r>
            <a:r>
              <a:rPr lang="en-US" sz="1600" dirty="0" smtClean="0"/>
              <a:t>in the region is </a:t>
            </a:r>
            <a:r>
              <a:rPr lang="en-US" sz="1600" dirty="0"/>
              <a:t>low but present (regional differences require case by case approach</a:t>
            </a:r>
            <a:r>
              <a:rPr lang="en-US" sz="1600" dirty="0" smtClean="0"/>
              <a:t>); </a:t>
            </a:r>
            <a:r>
              <a:rPr lang="en-US" sz="1600" dirty="0"/>
              <a:t>a</a:t>
            </a:r>
            <a:r>
              <a:rPr lang="en-US" sz="1600" dirty="0" smtClean="0"/>
              <a:t>s </a:t>
            </a:r>
            <a:r>
              <a:rPr lang="en-US" sz="1600" dirty="0"/>
              <a:t>a rule, risk of conflict rises if state fails to deliver on reconstruction commitments </a:t>
            </a:r>
            <a:endParaRPr lang="en-US" sz="1600" dirty="0" smtClean="0"/>
          </a:p>
          <a:p>
            <a:pPr lvl="1"/>
            <a:r>
              <a:rPr lang="en-US" sz="1600" dirty="0" smtClean="0"/>
              <a:t>Local </a:t>
            </a:r>
            <a:r>
              <a:rPr lang="en-US" sz="1600" dirty="0"/>
              <a:t>government </a:t>
            </a:r>
            <a:r>
              <a:rPr lang="en-US" sz="1600" dirty="0" smtClean="0"/>
              <a:t>in </a:t>
            </a:r>
            <a:r>
              <a:rPr lang="en-US" sz="1600" dirty="0"/>
              <a:t>the </a:t>
            </a:r>
            <a:r>
              <a:rPr lang="en-US" sz="1600" dirty="0" smtClean="0"/>
              <a:t>region is </a:t>
            </a:r>
            <a:r>
              <a:rPr lang="en-US" sz="1600" dirty="0"/>
              <a:t>willing to improve both its own processes and contribute to effective management of infrastructure development, but have low </a:t>
            </a:r>
            <a:r>
              <a:rPr lang="en-US" sz="1600" dirty="0" smtClean="0"/>
              <a:t>capacity. Donor help with capacity building is key to early recovery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Stakeholder engagement paradigm (</a:t>
            </a:r>
            <a:r>
              <a:rPr lang="en-US" sz="1800" dirty="0"/>
              <a:t>“Inform -&gt; Consult -&gt; Accountability</a:t>
            </a:r>
            <a:r>
              <a:rPr lang="en-US" sz="1800" dirty="0" smtClean="0"/>
              <a:t>”) requires both institutional and process-level implementation, innovation (incl. grievance redress), and dialog		        </a:t>
            </a:r>
            <a:r>
              <a:rPr lang="en-US" sz="800" dirty="0" smtClean="0"/>
              <a:t>This </a:t>
            </a:r>
            <a:r>
              <a:rPr lang="en-US" sz="800" dirty="0"/>
              <a:t>project is financed by the European Union</a:t>
            </a:r>
            <a:r>
              <a:rPr lang="en-US" sz="800" dirty="0" smtClean="0"/>
              <a:t>.</a:t>
            </a:r>
          </a:p>
          <a:p>
            <a:pPr marL="0" indent="0">
              <a:buNone/>
            </a:pPr>
            <a:r>
              <a:rPr lang="en-US" sz="800" dirty="0"/>
              <a:t>	</a:t>
            </a:r>
            <a:r>
              <a:rPr lang="en-US" sz="800" dirty="0" smtClean="0"/>
              <a:t>	               </a:t>
            </a:r>
            <a:r>
              <a:rPr lang="en-US" sz="800" dirty="0"/>
              <a:t>The opinions expressed are the authors' own and should in no case be regarded as representing a position of the EU</a:t>
            </a:r>
          </a:p>
          <a:p>
            <a:endParaRPr lang="ru-RU" sz="4400" dirty="0"/>
          </a:p>
          <a:p>
            <a:pPr marL="457200" indent="-457200">
              <a:buFont typeface="+mj-lt"/>
              <a:buAutoNum type="arabicPeriod"/>
            </a:pPr>
            <a:endParaRPr lang="uk-UA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45796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ШаблонКС.potx" id="{A383AC0E-97A3-447D-AF5D-6439025A0FE5}" vid="{E37753E4-97A0-471F-83E4-8C544CB94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ШаблонКСМалий</Template>
  <TotalTime>1321</TotalTime>
  <Words>661</Words>
  <Application>Microsoft Office PowerPoint</Application>
  <PresentationFormat>Екран (16:9)</PresentationFormat>
  <Paragraphs>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Специальное оформление</vt:lpstr>
      <vt:lpstr>Conclusions &amp; Recommendations for design and implementation of Social Management and Stakeholder Engagement Plans</vt:lpstr>
      <vt:lpstr>Conclusions &amp; Recommendations</vt:lpstr>
      <vt:lpstr>Conclusions &amp; Recommendations</vt:lpstr>
      <vt:lpstr>Findings of the study:</vt:lpstr>
      <vt:lpstr>Recommendations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Fraulein</dc:creator>
  <cp:lastModifiedBy>Chekmysheva</cp:lastModifiedBy>
  <cp:revision>32</cp:revision>
  <dcterms:created xsi:type="dcterms:W3CDTF">2015-12-02T19:28:25Z</dcterms:created>
  <dcterms:modified xsi:type="dcterms:W3CDTF">2015-12-10T12:24:22Z</dcterms:modified>
</cp:coreProperties>
</file>