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3" r:id="rId6"/>
    <p:sldId id="264" r:id="rId7"/>
    <p:sldId id="266" r:id="rId8"/>
    <p:sldId id="265" r:id="rId9"/>
    <p:sldId id="261" r:id="rId10"/>
    <p:sldId id="262" r:id="rId11"/>
    <p:sldId id="271" r:id="rId12"/>
    <p:sldId id="267" r:id="rId13"/>
    <p:sldId id="268" r:id="rId14"/>
    <p:sldId id="269" r:id="rId15"/>
    <p:sldId id="272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82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Early%20Recovery%20Project\PMZ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0;&#1052;&#1048;&#1057;\early%20recovery%20&#1084;&#1072;&#1089;&#1089;&#1080;&#1074;\&#1073;&#1083;&#1086;&#1082;&#1080;%20&#1040;-&#1057;.xlsx" TargetMode="External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.shpiker\&#1056;&#1072;&#1073;&#1086;&#1095;&#1080;&#1081;%20&#1089;&#1090;&#1086;&#1083;\Early%20Recovery%20Project\&#1076;&#1110;&#1072;&#1075;&#1088;&#1072;&#1084;&#1080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.shpiker\&#1056;&#1072;&#1073;&#1086;&#1095;&#1080;&#1081;%20&#1089;&#1090;&#1086;&#1083;\Early%20Recovery%20Project\&#1076;&#1110;&#1072;&#1075;&#1088;&#1072;&#1084;&#1080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0.16019361602462578"/>
          <c:y val="0.1346190580344124"/>
          <c:w val="0.68338991620381806"/>
          <c:h val="0.83762722368037401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chemeClr val="accent3"/>
              </a:solidFill>
              <a:ln w="25400" cap="flat" cmpd="sng" algn="ctr">
                <a:solidFill>
                  <a:schemeClr val="accent3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1"/>
            <c:spPr>
              <a:solidFill>
                <a:schemeClr val="accent5"/>
              </a:solidFill>
              <a:ln w="25400" cap="flat" cmpd="sng" algn="ctr">
                <a:solidFill>
                  <a:schemeClr val="accent5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2"/>
            <c:spPr>
              <a:solidFill>
                <a:schemeClr val="bg1">
                  <a:lumMod val="65000"/>
                </a:schemeClr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showVal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Лист1!$A$6:$A$8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ВАЖКО СКАЗАТИ</c:v>
                </c:pt>
              </c:strCache>
            </c:strRef>
          </c:cat>
          <c:val>
            <c:numRef>
              <c:f>Лист1!$B$6:$B$8</c:f>
              <c:numCache>
                <c:formatCode>0%</c:formatCode>
                <c:ptCount val="3"/>
                <c:pt idx="0">
                  <c:v>0.54</c:v>
                </c:pt>
                <c:pt idx="1">
                  <c:v>0.26</c:v>
                </c:pt>
                <c:pt idx="2">
                  <c:v>0.2</c:v>
                </c:pt>
              </c:numCache>
            </c:numRef>
          </c:val>
        </c:ser>
        <c:dLbls/>
        <c:firstSliceAng val="0"/>
      </c:pieChart>
    </c:plotArea>
    <c:legend>
      <c:legendPos val="t"/>
      <c:layout/>
    </c:legend>
    <c:plotVisOnly val="1"/>
    <c:dispBlanksAs val="zero"/>
  </c:chart>
  <c:spPr>
    <a:solidFill>
      <a:schemeClr val="bg1"/>
    </a:solidFill>
    <a:ln>
      <a:noFill/>
    </a:ln>
  </c:spPr>
  <c:txPr>
    <a:bodyPr/>
    <a:lstStyle/>
    <a:p>
      <a:pPr>
        <a:defRPr sz="1050"/>
      </a:pPr>
      <a:endParaRPr lang="uk-UA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6.0623608974097916E-2"/>
          <c:y val="0.16524091841991589"/>
          <c:w val="0.93094391897036199"/>
          <c:h val="0.44986568362157209"/>
        </c:manualLayout>
      </c:layout>
      <c:barChart>
        <c:barDir val="col"/>
        <c:grouping val="clustered"/>
        <c:ser>
          <c:idx val="0"/>
          <c:order val="0"/>
          <c:tx>
            <c:strRef>
              <c:f>Лист1!$C$19</c:f>
              <c:strCache>
                <c:ptCount val="1"/>
                <c:pt idx="0">
                  <c:v>Слов'янськ</c:v>
                </c:pt>
              </c:strCache>
            </c:strRef>
          </c:tx>
          <c:spPr>
            <a:solidFill>
              <a:schemeClr val="accent1"/>
            </a:solidFill>
            <a:ln w="254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cat>
            <c:strRef>
              <c:f>Лист1!$B$20:$B$28</c:f>
              <c:strCache>
                <c:ptCount val="9"/>
                <c:pt idx="0">
                  <c:v>Українцем</c:v>
                </c:pt>
                <c:pt idx="1">
                  <c:v>Мешканцем регіону, в якому Ви проживали</c:v>
                </c:pt>
                <c:pt idx="2">
                  <c:v>Мешканцем міста/села, в якому Ви проживали</c:v>
                </c:pt>
                <c:pt idx="3">
                  <c:v>Представником соціального класу (робітник, безробітний, селянин, середній клас, багатий і т.д.)</c:v>
                </c:pt>
                <c:pt idx="4">
                  <c:v>Представником певної професії /спеціальності (гірником, землеробом, вчителем і т.д.)</c:v>
                </c:pt>
                <c:pt idx="5">
                  <c:v>Представником східнослов'янської спільноти</c:v>
                </c:pt>
                <c:pt idx="6">
                  <c:v>Європейцем</c:v>
                </c:pt>
                <c:pt idx="7">
                  <c:v>Росіянином</c:v>
                </c:pt>
                <c:pt idx="8">
                  <c:v>Представником іншої нації, наприклад, поляком, литовцем, євреєм, іншим</c:v>
                </c:pt>
              </c:strCache>
            </c:strRef>
          </c:cat>
          <c:val>
            <c:numRef>
              <c:f>Лист1!$C$20:$C$28</c:f>
              <c:numCache>
                <c:formatCode>0%</c:formatCode>
                <c:ptCount val="9"/>
                <c:pt idx="0">
                  <c:v>0.9</c:v>
                </c:pt>
                <c:pt idx="1">
                  <c:v>0.89</c:v>
                </c:pt>
                <c:pt idx="2">
                  <c:v>0.67000000000000015</c:v>
                </c:pt>
                <c:pt idx="3">
                  <c:v>0.69000000000000006</c:v>
                </c:pt>
                <c:pt idx="4">
                  <c:v>0.59</c:v>
                </c:pt>
                <c:pt idx="5">
                  <c:v>0.67000000000000015</c:v>
                </c:pt>
                <c:pt idx="6">
                  <c:v>8.0000000000000016E-2</c:v>
                </c:pt>
                <c:pt idx="7">
                  <c:v>0.1</c:v>
                </c:pt>
                <c:pt idx="8">
                  <c:v>4.0000000000000008E-2</c:v>
                </c:pt>
              </c:numCache>
            </c:numRef>
          </c:val>
        </c:ser>
        <c:ser>
          <c:idx val="1"/>
          <c:order val="1"/>
          <c:tx>
            <c:strRef>
              <c:f>Лист1!$D$19</c:f>
              <c:strCache>
                <c:ptCount val="1"/>
                <c:pt idx="0">
                  <c:v>Нікополь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cat>
            <c:strRef>
              <c:f>Лист1!$B$20:$B$28</c:f>
              <c:strCache>
                <c:ptCount val="9"/>
                <c:pt idx="0">
                  <c:v>Українцем</c:v>
                </c:pt>
                <c:pt idx="1">
                  <c:v>Мешканцем регіону, в якому Ви проживали</c:v>
                </c:pt>
                <c:pt idx="2">
                  <c:v>Мешканцем міста/села, в якому Ви проживали</c:v>
                </c:pt>
                <c:pt idx="3">
                  <c:v>Представником соціального класу (робітник, безробітний, селянин, середній клас, багатий і т.д.)</c:v>
                </c:pt>
                <c:pt idx="4">
                  <c:v>Представником певної професії /спеціальності (гірником, землеробом, вчителем і т.д.)</c:v>
                </c:pt>
                <c:pt idx="5">
                  <c:v>Представником східнослов'янської спільноти</c:v>
                </c:pt>
                <c:pt idx="6">
                  <c:v>Європейцем</c:v>
                </c:pt>
                <c:pt idx="7">
                  <c:v>Росіянином</c:v>
                </c:pt>
                <c:pt idx="8">
                  <c:v>Представником іншої нації, наприклад, поляком, литовцем, євреєм, іншим</c:v>
                </c:pt>
              </c:strCache>
            </c:strRef>
          </c:cat>
          <c:val>
            <c:numRef>
              <c:f>Лист1!$D$20:$D$28</c:f>
              <c:numCache>
                <c:formatCode>0%</c:formatCode>
                <c:ptCount val="9"/>
                <c:pt idx="0">
                  <c:v>0.95000000000000007</c:v>
                </c:pt>
                <c:pt idx="1">
                  <c:v>0.66000000000000014</c:v>
                </c:pt>
                <c:pt idx="2">
                  <c:v>0.67000000000000015</c:v>
                </c:pt>
                <c:pt idx="3">
                  <c:v>0.68</c:v>
                </c:pt>
                <c:pt idx="4">
                  <c:v>0.68</c:v>
                </c:pt>
                <c:pt idx="5">
                  <c:v>0.12000000000000001</c:v>
                </c:pt>
                <c:pt idx="6">
                  <c:v>0.15000000000000002</c:v>
                </c:pt>
                <c:pt idx="7">
                  <c:v>6.0000000000000005E-2</c:v>
                </c:pt>
                <c:pt idx="8">
                  <c:v>1.0000000000000002E-2</c:v>
                </c:pt>
              </c:numCache>
            </c:numRef>
          </c:val>
        </c:ser>
        <c:ser>
          <c:idx val="2"/>
          <c:order val="2"/>
          <c:tx>
            <c:strRef>
              <c:f>Лист1!$E$19</c:f>
              <c:strCache>
                <c:ptCount val="1"/>
                <c:pt idx="0">
                  <c:v>Чугуїв, Дергачі</c:v>
                </c:pt>
              </c:strCache>
            </c:strRef>
          </c:tx>
          <c:spPr>
            <a:solidFill>
              <a:schemeClr val="accent6"/>
            </a:solidFill>
            <a:ln w="25400" cap="flat" cmpd="sng" algn="ctr">
              <a:solidFill>
                <a:schemeClr val="accent6">
                  <a:shade val="50000"/>
                </a:schemeClr>
              </a:solidFill>
              <a:prstDash val="solid"/>
            </a:ln>
            <a:effectLst/>
          </c:spPr>
          <c:cat>
            <c:strRef>
              <c:f>Лист1!$B$20:$B$28</c:f>
              <c:strCache>
                <c:ptCount val="9"/>
                <c:pt idx="0">
                  <c:v>Українцем</c:v>
                </c:pt>
                <c:pt idx="1">
                  <c:v>Мешканцем регіону, в якому Ви проживали</c:v>
                </c:pt>
                <c:pt idx="2">
                  <c:v>Мешканцем міста/села, в якому Ви проживали</c:v>
                </c:pt>
                <c:pt idx="3">
                  <c:v>Представником соціального класу (робітник, безробітний, селянин, середній клас, багатий і т.д.)</c:v>
                </c:pt>
                <c:pt idx="4">
                  <c:v>Представником певної професії /спеціальності (гірником, землеробом, вчителем і т.д.)</c:v>
                </c:pt>
                <c:pt idx="5">
                  <c:v>Представником східнослов'янської спільноти</c:v>
                </c:pt>
                <c:pt idx="6">
                  <c:v>Європейцем</c:v>
                </c:pt>
                <c:pt idx="7">
                  <c:v>Росіянином</c:v>
                </c:pt>
                <c:pt idx="8">
                  <c:v>Представником іншої нації, наприклад, поляком, литовцем, євреєм, іншим</c:v>
                </c:pt>
              </c:strCache>
            </c:strRef>
          </c:cat>
          <c:val>
            <c:numRef>
              <c:f>Лист1!$E$20:$E$28</c:f>
              <c:numCache>
                <c:formatCode>0%</c:formatCode>
                <c:ptCount val="9"/>
                <c:pt idx="0">
                  <c:v>0.93</c:v>
                </c:pt>
                <c:pt idx="1">
                  <c:v>0.89</c:v>
                </c:pt>
                <c:pt idx="2">
                  <c:v>0.85000000000000009</c:v>
                </c:pt>
                <c:pt idx="3">
                  <c:v>0.69000000000000006</c:v>
                </c:pt>
                <c:pt idx="4">
                  <c:v>0.58000000000000007</c:v>
                </c:pt>
                <c:pt idx="5">
                  <c:v>0.48000000000000004</c:v>
                </c:pt>
                <c:pt idx="6">
                  <c:v>0.27</c:v>
                </c:pt>
                <c:pt idx="7">
                  <c:v>0.11</c:v>
                </c:pt>
                <c:pt idx="8">
                  <c:v>2.0000000000000004E-2</c:v>
                </c:pt>
              </c:numCache>
            </c:numRef>
          </c:val>
        </c:ser>
        <c:ser>
          <c:idx val="3"/>
          <c:order val="3"/>
          <c:tx>
            <c:strRef>
              <c:f>Лист1!$F$19</c:f>
              <c:strCache>
                <c:ptCount val="1"/>
                <c:pt idx="0">
                  <c:v>Бердянськ, Приморськ</c:v>
                </c:pt>
              </c:strCache>
            </c:strRef>
          </c:tx>
          <c:spPr>
            <a:solidFill>
              <a:schemeClr val="accent3"/>
            </a:solidFill>
            <a:ln w="25400" cap="flat" cmpd="sng" algn="ctr">
              <a:solidFill>
                <a:schemeClr val="accent3">
                  <a:shade val="50000"/>
                </a:schemeClr>
              </a:solidFill>
              <a:prstDash val="solid"/>
            </a:ln>
            <a:effectLst/>
          </c:spPr>
          <c:cat>
            <c:strRef>
              <c:f>Лист1!$B$20:$B$28</c:f>
              <c:strCache>
                <c:ptCount val="9"/>
                <c:pt idx="0">
                  <c:v>Українцем</c:v>
                </c:pt>
                <c:pt idx="1">
                  <c:v>Мешканцем регіону, в якому Ви проживали</c:v>
                </c:pt>
                <c:pt idx="2">
                  <c:v>Мешканцем міста/села, в якому Ви проживали</c:v>
                </c:pt>
                <c:pt idx="3">
                  <c:v>Представником соціального класу (робітник, безробітний, селянин, середній клас, багатий і т.д.)</c:v>
                </c:pt>
                <c:pt idx="4">
                  <c:v>Представником певної професії /спеціальності (гірником, землеробом, вчителем і т.д.)</c:v>
                </c:pt>
                <c:pt idx="5">
                  <c:v>Представником східнослов'янської спільноти</c:v>
                </c:pt>
                <c:pt idx="6">
                  <c:v>Європейцем</c:v>
                </c:pt>
                <c:pt idx="7">
                  <c:v>Росіянином</c:v>
                </c:pt>
                <c:pt idx="8">
                  <c:v>Представником іншої нації, наприклад, поляком, литовцем, євреєм, іншим</c:v>
                </c:pt>
              </c:strCache>
            </c:strRef>
          </c:cat>
          <c:val>
            <c:numRef>
              <c:f>Лист1!$F$20:$F$28</c:f>
              <c:numCache>
                <c:formatCode>0%</c:formatCode>
                <c:ptCount val="9"/>
                <c:pt idx="0">
                  <c:v>0.97000000000000008</c:v>
                </c:pt>
                <c:pt idx="1">
                  <c:v>0.71000000000000008</c:v>
                </c:pt>
                <c:pt idx="2">
                  <c:v>0.88</c:v>
                </c:pt>
                <c:pt idx="3">
                  <c:v>0.46</c:v>
                </c:pt>
                <c:pt idx="4">
                  <c:v>0.14000000000000001</c:v>
                </c:pt>
                <c:pt idx="5">
                  <c:v>1.0000000000000002E-2</c:v>
                </c:pt>
                <c:pt idx="6">
                  <c:v>1.0000000000000002E-2</c:v>
                </c:pt>
                <c:pt idx="7">
                  <c:v>0</c:v>
                </c:pt>
                <c:pt idx="8">
                  <c:v>1.0000000000000002E-2</c:v>
                </c:pt>
              </c:numCache>
            </c:numRef>
          </c:val>
        </c:ser>
        <c:ser>
          <c:idx val="4"/>
          <c:order val="4"/>
          <c:tx>
            <c:strRef>
              <c:f>Лист1!$G$19</c:f>
              <c:strCache>
                <c:ptCount val="1"/>
                <c:pt idx="0">
                  <c:v>Сєвєродонецьк</c:v>
                </c:pt>
              </c:strCache>
            </c:strRef>
          </c:tx>
          <c:spPr>
            <a:solidFill>
              <a:schemeClr val="accent5"/>
            </a:solidFill>
            <a:ln w="25400" cap="flat" cmpd="sng" algn="ctr">
              <a:solidFill>
                <a:schemeClr val="accent5">
                  <a:shade val="50000"/>
                </a:schemeClr>
              </a:solidFill>
              <a:prstDash val="solid"/>
            </a:ln>
            <a:effectLst/>
          </c:spPr>
          <c:cat>
            <c:strRef>
              <c:f>Лист1!$B$20:$B$28</c:f>
              <c:strCache>
                <c:ptCount val="9"/>
                <c:pt idx="0">
                  <c:v>Українцем</c:v>
                </c:pt>
                <c:pt idx="1">
                  <c:v>Мешканцем регіону, в якому Ви проживали</c:v>
                </c:pt>
                <c:pt idx="2">
                  <c:v>Мешканцем міста/села, в якому Ви проживали</c:v>
                </c:pt>
                <c:pt idx="3">
                  <c:v>Представником соціального класу (робітник, безробітний, селянин, середній клас, багатий і т.д.)</c:v>
                </c:pt>
                <c:pt idx="4">
                  <c:v>Представником певної професії /спеціальності (гірником, землеробом, вчителем і т.д.)</c:v>
                </c:pt>
                <c:pt idx="5">
                  <c:v>Представником східнослов'янської спільноти</c:v>
                </c:pt>
                <c:pt idx="6">
                  <c:v>Європейцем</c:v>
                </c:pt>
                <c:pt idx="7">
                  <c:v>Росіянином</c:v>
                </c:pt>
                <c:pt idx="8">
                  <c:v>Представником іншої нації, наприклад, поляком, литовцем, євреєм, іншим</c:v>
                </c:pt>
              </c:strCache>
            </c:strRef>
          </c:cat>
          <c:val>
            <c:numRef>
              <c:f>Лист1!$G$20:$G$28</c:f>
              <c:numCache>
                <c:formatCode>0%</c:formatCode>
                <c:ptCount val="9"/>
                <c:pt idx="0">
                  <c:v>0.43000000000000005</c:v>
                </c:pt>
                <c:pt idx="1">
                  <c:v>0.9</c:v>
                </c:pt>
                <c:pt idx="2">
                  <c:v>0.94000000000000006</c:v>
                </c:pt>
                <c:pt idx="3">
                  <c:v>9.0000000000000011E-2</c:v>
                </c:pt>
                <c:pt idx="4">
                  <c:v>0.53</c:v>
                </c:pt>
                <c:pt idx="5">
                  <c:v>0.2</c:v>
                </c:pt>
                <c:pt idx="6">
                  <c:v>0.35000000000000003</c:v>
                </c:pt>
                <c:pt idx="7">
                  <c:v>3.0000000000000002E-2</c:v>
                </c:pt>
                <c:pt idx="8">
                  <c:v>1.0000000000000002E-2</c:v>
                </c:pt>
              </c:numCache>
            </c:numRef>
          </c:val>
        </c:ser>
        <c:ser>
          <c:idx val="5"/>
          <c:order val="5"/>
          <c:tx>
            <c:strRef>
              <c:f>Лист1!$H$19</c:f>
              <c:strCache>
                <c:ptCount val="1"/>
                <c:pt idx="0">
                  <c:v>Разом</c:v>
                </c:pt>
              </c:strCache>
            </c:strRef>
          </c:tx>
          <c:spPr>
            <a:solidFill>
              <a:schemeClr val="accent4"/>
            </a:solidFill>
            <a:ln w="25400" cap="flat" cmpd="sng" algn="ctr">
              <a:solidFill>
                <a:schemeClr val="accent4">
                  <a:shade val="50000"/>
                </a:schemeClr>
              </a:solidFill>
              <a:prstDash val="solid"/>
            </a:ln>
            <a:effectLst/>
          </c:spPr>
          <c:cat>
            <c:strRef>
              <c:f>Лист1!$B$20:$B$28</c:f>
              <c:strCache>
                <c:ptCount val="9"/>
                <c:pt idx="0">
                  <c:v>Українцем</c:v>
                </c:pt>
                <c:pt idx="1">
                  <c:v>Мешканцем регіону, в якому Ви проживали</c:v>
                </c:pt>
                <c:pt idx="2">
                  <c:v>Мешканцем міста/села, в якому Ви проживали</c:v>
                </c:pt>
                <c:pt idx="3">
                  <c:v>Представником соціального класу (робітник, безробітний, селянин, середній клас, багатий і т.д.)</c:v>
                </c:pt>
                <c:pt idx="4">
                  <c:v>Представником певної професії /спеціальності (гірником, землеробом, вчителем і т.д.)</c:v>
                </c:pt>
                <c:pt idx="5">
                  <c:v>Представником східнослов'янської спільноти</c:v>
                </c:pt>
                <c:pt idx="6">
                  <c:v>Європейцем</c:v>
                </c:pt>
                <c:pt idx="7">
                  <c:v>Росіянином</c:v>
                </c:pt>
                <c:pt idx="8">
                  <c:v>Представником іншої нації, наприклад, поляком, литовцем, євреєм, іншим</c:v>
                </c:pt>
              </c:strCache>
            </c:strRef>
          </c:cat>
          <c:val>
            <c:numRef>
              <c:f>Лист1!$H$20:$H$28</c:f>
              <c:numCache>
                <c:formatCode>0%</c:formatCode>
                <c:ptCount val="9"/>
                <c:pt idx="0">
                  <c:v>0.84000000000000008</c:v>
                </c:pt>
                <c:pt idx="1">
                  <c:v>0.81</c:v>
                </c:pt>
                <c:pt idx="2">
                  <c:v>0.8</c:v>
                </c:pt>
                <c:pt idx="3">
                  <c:v>0.52</c:v>
                </c:pt>
                <c:pt idx="4">
                  <c:v>0.49000000000000005</c:v>
                </c:pt>
                <c:pt idx="5">
                  <c:v>0.29000000000000004</c:v>
                </c:pt>
                <c:pt idx="6">
                  <c:v>0.16</c:v>
                </c:pt>
                <c:pt idx="7">
                  <c:v>6.0000000000000005E-2</c:v>
                </c:pt>
                <c:pt idx="8">
                  <c:v>2.0000000000000004E-2</c:v>
                </c:pt>
              </c:numCache>
            </c:numRef>
          </c:val>
        </c:ser>
        <c:dLbls/>
        <c:axId val="75905280"/>
        <c:axId val="75935744"/>
      </c:barChart>
      <c:catAx>
        <c:axId val="7590528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900"/>
            </a:pPr>
            <a:endParaRPr lang="uk-UA"/>
          </a:p>
        </c:txPr>
        <c:crossAx val="75935744"/>
        <c:crosses val="autoZero"/>
        <c:auto val="1"/>
        <c:lblAlgn val="ctr"/>
        <c:lblOffset val="100"/>
      </c:catAx>
      <c:valAx>
        <c:axId val="75935744"/>
        <c:scaling>
          <c:orientation val="minMax"/>
        </c:scaling>
        <c:axPos val="l"/>
        <c:majorGridlines>
          <c:spPr>
            <a:ln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  <a:prstDash val="dash"/>
            </a:ln>
          </c:spPr>
        </c:majorGridlines>
        <c:numFmt formatCode="0%" sourceLinked="1"/>
        <c:tickLblPos val="nextTo"/>
        <c:crossAx val="7590528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100"/>
          </a:pPr>
          <a:endParaRPr lang="uk-UA"/>
        </a:p>
      </c:txPr>
    </c:legend>
    <c:plotVisOnly val="1"/>
    <c:dispBlanksAs val="gap"/>
  </c:chart>
  <c:spPr>
    <a:solidFill>
      <a:prstClr val="white"/>
    </a:solidFill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0.41765479921935073"/>
          <c:y val="0.10514897086125979"/>
          <c:w val="0.56644290662417118"/>
          <c:h val="0.89485102913874037"/>
        </c:manualLayout>
      </c:layout>
      <c:barChart>
        <c:barDir val="bar"/>
        <c:grouping val="clustered"/>
        <c:ser>
          <c:idx val="0"/>
          <c:order val="0"/>
          <c:tx>
            <c:strRef>
              <c:f>Лист1!$B$45</c:f>
              <c:strCache>
                <c:ptCount val="1"/>
                <c:pt idx="0">
                  <c:v>Ставлення місцевого населення до ВПО</c:v>
                </c:pt>
              </c:strCache>
            </c:strRef>
          </c:tx>
          <c:spPr>
            <a:solidFill>
              <a:schemeClr val="accent5"/>
            </a:solidFill>
            <a:ln w="25400" cap="flat" cmpd="sng" algn="ctr">
              <a:solidFill>
                <a:schemeClr val="accent5">
                  <a:shade val="50000"/>
                </a:schemeClr>
              </a:solidFill>
              <a:prstDash val="solid"/>
            </a:ln>
            <a:effectLst/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Лист1!$A$46:$A$54</c:f>
              <c:strCache>
                <c:ptCount val="9"/>
                <c:pt idx="0">
                  <c:v>Доброзичливо</c:v>
                </c:pt>
                <c:pt idx="1">
                  <c:v>З готовністю допомогти</c:v>
                </c:pt>
                <c:pt idx="2">
                  <c:v>Співчутливо</c:v>
                </c:pt>
                <c:pt idx="3">
                  <c:v>Нейтрально</c:v>
                </c:pt>
                <c:pt idx="4">
                  <c:v>Підозріло, насторожено</c:v>
                </c:pt>
                <c:pt idx="5">
                  <c:v>Байдуже</c:v>
                </c:pt>
                <c:pt idx="6">
                  <c:v>Відчужено</c:v>
                </c:pt>
                <c:pt idx="7">
                  <c:v>Недоброзичливо</c:v>
                </c:pt>
                <c:pt idx="8">
                  <c:v>Вороже</c:v>
                </c:pt>
              </c:strCache>
            </c:strRef>
          </c:cat>
          <c:val>
            <c:numRef>
              <c:f>Лист1!$B$46:$B$54</c:f>
              <c:numCache>
                <c:formatCode>0%</c:formatCode>
                <c:ptCount val="9"/>
                <c:pt idx="0">
                  <c:v>0.85965439986723469</c:v>
                </c:pt>
                <c:pt idx="1">
                  <c:v>0.81771978591876282</c:v>
                </c:pt>
                <c:pt idx="2">
                  <c:v>0.79565821681948101</c:v>
                </c:pt>
                <c:pt idx="3">
                  <c:v>0.71969256938970072</c:v>
                </c:pt>
                <c:pt idx="4">
                  <c:v>0.12829315852798442</c:v>
                </c:pt>
                <c:pt idx="5">
                  <c:v>8.690826868024755E-2</c:v>
                </c:pt>
                <c:pt idx="6">
                  <c:v>3.841845413434021E-2</c:v>
                </c:pt>
                <c:pt idx="7">
                  <c:v>2.0972493050657643E-2</c:v>
                </c:pt>
                <c:pt idx="8">
                  <c:v>1.9572252416711657E-2</c:v>
                </c:pt>
              </c:numCache>
            </c:numRef>
          </c:val>
        </c:ser>
        <c:ser>
          <c:idx val="1"/>
          <c:order val="1"/>
          <c:tx>
            <c:strRef>
              <c:f>Лист1!$C$45</c:f>
              <c:strCache>
                <c:ptCount val="1"/>
                <c:pt idx="0">
                  <c:v>Ставлення ВПО до місцевого населення</c:v>
                </c:pt>
              </c:strCache>
            </c:strRef>
          </c:tx>
          <c:spPr>
            <a:solidFill>
              <a:schemeClr val="accent3"/>
            </a:solidFill>
            <a:ln w="25400" cap="flat" cmpd="sng" algn="ctr">
              <a:solidFill>
                <a:schemeClr val="accent3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-1.6862921233373911E-3"/>
                  <c:y val="-1.557322600703602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3479835622481549E-3"/>
                  <c:y val="-1.912112813287210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Лист1!$A$46:$A$54</c:f>
              <c:strCache>
                <c:ptCount val="9"/>
                <c:pt idx="0">
                  <c:v>Доброзичливо</c:v>
                </c:pt>
                <c:pt idx="1">
                  <c:v>З готовністю допомогти</c:v>
                </c:pt>
                <c:pt idx="2">
                  <c:v>Співчутливо</c:v>
                </c:pt>
                <c:pt idx="3">
                  <c:v>Нейтрально</c:v>
                </c:pt>
                <c:pt idx="4">
                  <c:v>Підозріло, насторожено</c:v>
                </c:pt>
                <c:pt idx="5">
                  <c:v>Байдуже</c:v>
                </c:pt>
                <c:pt idx="6">
                  <c:v>Відчужено</c:v>
                </c:pt>
                <c:pt idx="7">
                  <c:v>Недоброзичливо</c:v>
                </c:pt>
                <c:pt idx="8">
                  <c:v>Вороже</c:v>
                </c:pt>
              </c:strCache>
            </c:strRef>
          </c:cat>
          <c:val>
            <c:numRef>
              <c:f>Лист1!$C$46:$C$54</c:f>
              <c:numCache>
                <c:formatCode>0%</c:formatCode>
                <c:ptCount val="9"/>
                <c:pt idx="0">
                  <c:v>0.72235294117647053</c:v>
                </c:pt>
                <c:pt idx="1">
                  <c:v>8.0000000000000016E-2</c:v>
                </c:pt>
                <c:pt idx="2">
                  <c:v>7.058823529411766E-2</c:v>
                </c:pt>
                <c:pt idx="3">
                  <c:v>0.22823529411764709</c:v>
                </c:pt>
                <c:pt idx="4">
                  <c:v>1.4117647058823528E-2</c:v>
                </c:pt>
                <c:pt idx="5">
                  <c:v>2.5882352941176474E-2</c:v>
                </c:pt>
                <c:pt idx="6">
                  <c:v>2.352941176470588E-3</c:v>
                </c:pt>
                <c:pt idx="7">
                  <c:v>0</c:v>
                </c:pt>
                <c:pt idx="8">
                  <c:v>9.4117647058823539E-3</c:v>
                </c:pt>
              </c:numCache>
            </c:numRef>
          </c:val>
        </c:ser>
        <c:dLbls/>
        <c:axId val="70326912"/>
        <c:axId val="70336896"/>
      </c:barChart>
      <c:catAx>
        <c:axId val="70326912"/>
        <c:scaling>
          <c:orientation val="maxMin"/>
        </c:scaling>
        <c:axPos val="l"/>
        <c:numFmt formatCode="General" sourceLinked="0"/>
        <c:tickLblPos val="nextTo"/>
        <c:crossAx val="70336896"/>
        <c:crosses val="autoZero"/>
        <c:auto val="1"/>
        <c:lblAlgn val="ctr"/>
        <c:lblOffset val="100"/>
      </c:catAx>
      <c:valAx>
        <c:axId val="70336896"/>
        <c:scaling>
          <c:orientation val="minMax"/>
        </c:scaling>
        <c:delete val="1"/>
        <c:axPos val="t"/>
        <c:numFmt formatCode="0%" sourceLinked="1"/>
        <c:tickLblPos val="none"/>
        <c:crossAx val="703269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0686574048870065"/>
          <c:y val="2.8654898838854316E-3"/>
          <c:w val="0.89313423364816125"/>
          <c:h val="5.9866553515191379E-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900"/>
      </a:pPr>
      <a:endParaRPr lang="uk-UA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/>
      <c:barChart>
        <c:barDir val="col"/>
        <c:grouping val="clustered"/>
        <c:ser>
          <c:idx val="0"/>
          <c:order val="0"/>
          <c:tx>
            <c:strRef>
              <c:f>'D7'!$K$20</c:f>
              <c:strCache>
                <c:ptCount val="1"/>
                <c:pt idx="0">
                  <c:v>Місцеві мешканці</c:v>
                </c:pt>
              </c:strCache>
            </c:strRef>
          </c:tx>
          <c:spPr>
            <a:solidFill>
              <a:schemeClr val="accent5"/>
            </a:solidFill>
            <a:ln w="25400" cap="flat" cmpd="sng" algn="ctr">
              <a:solidFill>
                <a:schemeClr val="accent5">
                  <a:shade val="50000"/>
                </a:schemeClr>
              </a:solidFill>
              <a:prstDash val="solid"/>
            </a:ln>
            <a:effectLst/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'D7'!$J$21:$J$26</c:f>
              <c:strCache>
                <c:ptCount val="6"/>
                <c:pt idx="0">
                  <c:v>Дніпропетровська область</c:v>
                </c:pt>
                <c:pt idx="1">
                  <c:v>Запорізька область</c:v>
                </c:pt>
                <c:pt idx="2">
                  <c:v>Донецька область</c:v>
                </c:pt>
                <c:pt idx="3">
                  <c:v>Луганська область</c:v>
                </c:pt>
                <c:pt idx="4">
                  <c:v>Харківська область</c:v>
                </c:pt>
                <c:pt idx="5">
                  <c:v>Разом</c:v>
                </c:pt>
              </c:strCache>
            </c:strRef>
          </c:cat>
          <c:val>
            <c:numRef>
              <c:f>'D7'!$K$21:$K$26</c:f>
              <c:numCache>
                <c:formatCode>###0.0</c:formatCode>
                <c:ptCount val="6"/>
                <c:pt idx="0">
                  <c:v>2.0690519355870749</c:v>
                </c:pt>
                <c:pt idx="1">
                  <c:v>1.9244638602065156</c:v>
                </c:pt>
                <c:pt idx="2">
                  <c:v>1.8096004874227538</c:v>
                </c:pt>
                <c:pt idx="3">
                  <c:v>1.7907675791733781</c:v>
                </c:pt>
                <c:pt idx="4">
                  <c:v>1.6074819814666521</c:v>
                </c:pt>
                <c:pt idx="5">
                  <c:v>1.841689369937991</c:v>
                </c:pt>
              </c:numCache>
            </c:numRef>
          </c:val>
        </c:ser>
        <c:ser>
          <c:idx val="1"/>
          <c:order val="1"/>
          <c:tx>
            <c:strRef>
              <c:f>'D7'!$L$20</c:f>
              <c:strCache>
                <c:ptCount val="1"/>
                <c:pt idx="0">
                  <c:v>ВПО</c:v>
                </c:pt>
              </c:strCache>
            </c:strRef>
          </c:tx>
          <c:spPr>
            <a:solidFill>
              <a:schemeClr val="accent3"/>
            </a:solidFill>
            <a:ln w="25400" cap="flat" cmpd="sng" algn="ctr">
              <a:solidFill>
                <a:schemeClr val="accent3">
                  <a:shade val="50000"/>
                </a:schemeClr>
              </a:solidFill>
              <a:prstDash val="solid"/>
            </a:ln>
            <a:effectLst/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'D7'!$J$21:$J$26</c:f>
              <c:strCache>
                <c:ptCount val="6"/>
                <c:pt idx="0">
                  <c:v>Дніпропетровська область</c:v>
                </c:pt>
                <c:pt idx="1">
                  <c:v>Запорізька область</c:v>
                </c:pt>
                <c:pt idx="2">
                  <c:v>Донецька область</c:v>
                </c:pt>
                <c:pt idx="3">
                  <c:v>Луганська область</c:v>
                </c:pt>
                <c:pt idx="4">
                  <c:v>Харківська область</c:v>
                </c:pt>
                <c:pt idx="5">
                  <c:v>Разом</c:v>
                </c:pt>
              </c:strCache>
            </c:strRef>
          </c:cat>
          <c:val>
            <c:numRef>
              <c:f>'D7'!$L$21:$L$26</c:f>
              <c:numCache>
                <c:formatCode>0.0</c:formatCode>
                <c:ptCount val="6"/>
                <c:pt idx="0">
                  <c:v>2.3856999999999977</c:v>
                </c:pt>
                <c:pt idx="1">
                  <c:v>4.5157999999999996</c:v>
                </c:pt>
                <c:pt idx="2">
                  <c:v>3.5065</c:v>
                </c:pt>
                <c:pt idx="3">
                  <c:v>5.3164999999999996</c:v>
                </c:pt>
                <c:pt idx="4">
                  <c:v>1.7847999999999984</c:v>
                </c:pt>
                <c:pt idx="5">
                  <c:v>3.5674999999999999</c:v>
                </c:pt>
              </c:numCache>
            </c:numRef>
          </c:val>
        </c:ser>
        <c:dLbls/>
        <c:axId val="70371584"/>
        <c:axId val="70397952"/>
      </c:barChart>
      <c:catAx>
        <c:axId val="70371584"/>
        <c:scaling>
          <c:orientation val="minMax"/>
        </c:scaling>
        <c:axPos val="b"/>
        <c:numFmt formatCode="General" sourceLinked="0"/>
        <c:tickLblPos val="nextTo"/>
        <c:crossAx val="70397952"/>
        <c:crosses val="autoZero"/>
        <c:auto val="1"/>
        <c:lblAlgn val="ctr"/>
        <c:lblOffset val="100"/>
      </c:catAx>
      <c:valAx>
        <c:axId val="70397952"/>
        <c:scaling>
          <c:orientation val="minMax"/>
        </c:scaling>
        <c:axPos val="l"/>
        <c:numFmt formatCode="###0.0" sourceLinked="1"/>
        <c:tickLblPos val="nextTo"/>
        <c:crossAx val="703715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6235656355643037"/>
          <c:y val="8.8184646150427759E-2"/>
          <c:w val="0.21145785388925042"/>
          <c:h val="8.2673684405436404E-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900"/>
      </a:pPr>
      <a:endParaRPr lang="uk-UA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4714141036670858"/>
          <c:y val="9.8546757440425209E-2"/>
          <c:w val="0.52858589633291431"/>
          <c:h val="0.90145324255957493"/>
        </c:manualLayout>
      </c:layout>
      <c:barChart>
        <c:barDir val="bar"/>
        <c:grouping val="clustered"/>
        <c:ser>
          <c:idx val="0"/>
          <c:order val="0"/>
          <c:tx>
            <c:strRef>
              <c:f>Лист1!$P$53</c:f>
              <c:strCache>
                <c:ptCount val="1"/>
                <c:pt idx="0">
                  <c:v>Всі проблеми, що були</c:v>
                </c:pt>
              </c:strCache>
            </c:strRef>
          </c:tx>
          <c:spPr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Лист1!$O$54:$O$66</c:f>
              <c:strCache>
                <c:ptCount val="13"/>
                <c:pt idx="0">
                  <c:v>Брак грошей на побутові товари, одяг, взуття</c:v>
                </c:pt>
                <c:pt idx="1">
                  <c:v>Брак грошей на харчування</c:v>
                </c:pt>
                <c:pt idx="2">
                  <c:v>Житло обходиться занадто дорого</c:v>
                </c:pt>
                <c:pt idx="3">
                  <c:v>Брак грошей на ліки</c:v>
                </c:pt>
                <c:pt idx="4">
                  <c:v>Відсутність добре оплачуваної роботи</c:v>
                </c:pt>
                <c:pt idx="5">
                  <c:v>Відсутність вакантних робочих місць</c:v>
                </c:pt>
                <c:pt idx="6">
                  <c:v>Відсутність вільного житла</c:v>
                </c:pt>
                <c:pt idx="7">
                  <c:v>Незадовільні житлові умови</c:v>
                </c:pt>
                <c:pt idx="8">
                  <c:v>Неможливість оплатити необхідне лікування</c:v>
                </c:pt>
                <c:pt idx="9">
                  <c:v>Брак місць в школах, дитсадках</c:v>
                </c:pt>
                <c:pt idx="10">
                  <c:v>Неможливість оплатити навчання</c:v>
                </c:pt>
                <c:pt idx="11">
                  <c:v>Неможливість продовжувати навчання</c:v>
                </c:pt>
                <c:pt idx="12">
                  <c:v>Інше</c:v>
                </c:pt>
              </c:strCache>
            </c:strRef>
          </c:cat>
          <c:val>
            <c:numRef>
              <c:f>Лист1!$P$54:$P$66</c:f>
              <c:numCache>
                <c:formatCode>0%</c:formatCode>
                <c:ptCount val="13"/>
                <c:pt idx="0">
                  <c:v>0.78352941176470592</c:v>
                </c:pt>
                <c:pt idx="1">
                  <c:v>0.76705882352941479</c:v>
                </c:pt>
                <c:pt idx="2">
                  <c:v>0.61411764705882488</c:v>
                </c:pt>
                <c:pt idx="3">
                  <c:v>0.54352941176470593</c:v>
                </c:pt>
                <c:pt idx="4">
                  <c:v>0.41176470588235392</c:v>
                </c:pt>
                <c:pt idx="5">
                  <c:v>0.3882352941176479</c:v>
                </c:pt>
                <c:pt idx="6">
                  <c:v>0.33882352941176552</c:v>
                </c:pt>
                <c:pt idx="7">
                  <c:v>0.31294117647058822</c:v>
                </c:pt>
                <c:pt idx="8">
                  <c:v>0.20705882352941191</c:v>
                </c:pt>
                <c:pt idx="9">
                  <c:v>6.8235294117647199E-2</c:v>
                </c:pt>
                <c:pt idx="10">
                  <c:v>3.2941176470588342E-2</c:v>
                </c:pt>
                <c:pt idx="11">
                  <c:v>1.4117647058823504E-2</c:v>
                </c:pt>
                <c:pt idx="12">
                  <c:v>9.6000000000000127E-2</c:v>
                </c:pt>
              </c:numCache>
            </c:numRef>
          </c:val>
        </c:ser>
        <c:ser>
          <c:idx val="1"/>
          <c:order val="1"/>
          <c:tx>
            <c:strRef>
              <c:f>Лист1!$Q$53</c:f>
              <c:strCache>
                <c:ptCount val="1"/>
                <c:pt idx="0">
                  <c:v>Проблеми, що залишились</c:v>
                </c:pt>
              </c:strCache>
            </c:strRef>
          </c:tx>
          <c:spPr>
            <a:solidFill>
              <a:srgbClr val="C0504D"/>
            </a:solidFill>
            <a:ln w="25400" cap="flat" cmpd="sng" algn="ctr">
              <a:solidFill>
                <a:srgbClr val="C0504D">
                  <a:shade val="50000"/>
                </a:srgb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-2.9151949140637265E-3"/>
                  <c:y val="-1.1448888376042797E-2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9151949140637265E-3"/>
                  <c:y val="-5.7244441880213983E-3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8303898281274521E-3"/>
                  <c:y val="-2.8622220940106987E-3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6.76115455278118E-7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9151949140637265E-3"/>
                  <c:y val="-8.5866662820321005E-3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575974570318632E-3"/>
                  <c:y val="-5.7244441880214504E-3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7.2879872851593173E-3"/>
                  <c:y val="-2.8617713503738471E-3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Лист1!$O$54:$O$66</c:f>
              <c:strCache>
                <c:ptCount val="13"/>
                <c:pt idx="0">
                  <c:v>Брак грошей на побутові товари, одяг, взуття</c:v>
                </c:pt>
                <c:pt idx="1">
                  <c:v>Брак грошей на харчування</c:v>
                </c:pt>
                <c:pt idx="2">
                  <c:v>Житло обходиться занадто дорого</c:v>
                </c:pt>
                <c:pt idx="3">
                  <c:v>Брак грошей на ліки</c:v>
                </c:pt>
                <c:pt idx="4">
                  <c:v>Відсутність добре оплачуваної роботи</c:v>
                </c:pt>
                <c:pt idx="5">
                  <c:v>Відсутність вакантних робочих місць</c:v>
                </c:pt>
                <c:pt idx="6">
                  <c:v>Відсутність вільного житла</c:v>
                </c:pt>
                <c:pt idx="7">
                  <c:v>Незадовільні житлові умови</c:v>
                </c:pt>
                <c:pt idx="8">
                  <c:v>Неможливість оплатити необхідне лікування</c:v>
                </c:pt>
                <c:pt idx="9">
                  <c:v>Брак місць в школах, дитсадках</c:v>
                </c:pt>
                <c:pt idx="10">
                  <c:v>Неможливість оплатити навчання</c:v>
                </c:pt>
                <c:pt idx="11">
                  <c:v>Неможливість продовжувати навчання</c:v>
                </c:pt>
                <c:pt idx="12">
                  <c:v>Інше</c:v>
                </c:pt>
              </c:strCache>
            </c:strRef>
          </c:cat>
          <c:val>
            <c:numRef>
              <c:f>Лист1!$Q$54:$Q$66</c:f>
              <c:numCache>
                <c:formatCode>0%</c:formatCode>
                <c:ptCount val="13"/>
                <c:pt idx="0">
                  <c:v>0.51815980629540115</c:v>
                </c:pt>
                <c:pt idx="1">
                  <c:v>0.4334140435835353</c:v>
                </c:pt>
                <c:pt idx="2">
                  <c:v>0.48184019370460207</c:v>
                </c:pt>
                <c:pt idx="3">
                  <c:v>0.39951573849878935</c:v>
                </c:pt>
                <c:pt idx="4">
                  <c:v>0.3075060532687659</c:v>
                </c:pt>
                <c:pt idx="5">
                  <c:v>0.29055690072639234</c:v>
                </c:pt>
                <c:pt idx="6">
                  <c:v>0.21549636803874128</c:v>
                </c:pt>
                <c:pt idx="7">
                  <c:v>0.1791767554479419</c:v>
                </c:pt>
                <c:pt idx="8">
                  <c:v>0.16949152542372892</c:v>
                </c:pt>
                <c:pt idx="9">
                  <c:v>3.6319612590799126E-2</c:v>
                </c:pt>
                <c:pt idx="10">
                  <c:v>9.6852300242131015E-3</c:v>
                </c:pt>
                <c:pt idx="11">
                  <c:v>7.2639225181598118E-3</c:v>
                </c:pt>
                <c:pt idx="12">
                  <c:v>7.990314769975787E-2</c:v>
                </c:pt>
              </c:numCache>
            </c:numRef>
          </c:val>
        </c:ser>
        <c:dLbls/>
        <c:axId val="70525696"/>
        <c:axId val="70527232"/>
      </c:barChart>
      <c:catAx>
        <c:axId val="70525696"/>
        <c:scaling>
          <c:orientation val="maxMin"/>
        </c:scaling>
        <c:axPos val="l"/>
        <c:numFmt formatCode="General" sourceLinked="0"/>
        <c:tickLblPos val="nextTo"/>
        <c:crossAx val="70527232"/>
        <c:crosses val="autoZero"/>
        <c:auto val="1"/>
        <c:lblAlgn val="ctr"/>
        <c:lblOffset val="100"/>
      </c:catAx>
      <c:valAx>
        <c:axId val="70527232"/>
        <c:scaling>
          <c:orientation val="minMax"/>
        </c:scaling>
        <c:delete val="1"/>
        <c:axPos val="t"/>
        <c:numFmt formatCode="0%" sourceLinked="1"/>
        <c:tickLblPos val="none"/>
        <c:crossAx val="705256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8065832446532563"/>
          <c:y val="2.7803258306863077E-3"/>
          <c:w val="0.64976918828664754"/>
          <c:h val="6.6138947524349137E-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900"/>
      </a:pPr>
      <a:endParaRPr lang="uk-UA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0.53466332195200961"/>
          <c:y val="5.4320987654321425E-2"/>
          <c:w val="0.40338977539312193"/>
          <c:h val="0.8913580246913575"/>
        </c:manualLayout>
      </c:layout>
      <c:barChart>
        <c:barDir val="bar"/>
        <c:grouping val="clustered"/>
        <c:ser>
          <c:idx val="0"/>
          <c:order val="0"/>
          <c:spPr>
            <a:solidFill>
              <a:schemeClr val="accent3"/>
            </a:solidFill>
            <a:ln w="25400" cap="flat" cmpd="sng" algn="ctr">
              <a:solidFill>
                <a:schemeClr val="accent3">
                  <a:shade val="50000"/>
                </a:schemeClr>
              </a:solidFill>
              <a:prstDash val="solid"/>
            </a:ln>
            <a:effectLst/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В1!$I$2:$I$9</c:f>
              <c:strCache>
                <c:ptCount val="8"/>
                <c:pt idx="0">
                  <c:v>Бідність населення, високі ціни та тарифи</c:v>
                </c:pt>
                <c:pt idx="1">
                  <c:v>Безробіття, проблеми працевлаштування</c:v>
                </c:pt>
                <c:pt idx="2">
                  <c:v>Погана робота місцевої влади та чиновників, корупція</c:v>
                </c:pt>
                <c:pt idx="3">
                  <c:v>Низький рівень медичного обслуговування чи освіти</c:v>
                </c:pt>
                <c:pt idx="4">
                  <c:v>Поганий стан міської інфраструктури</c:v>
                </c:pt>
                <c:pt idx="5">
                  <c:v>Беззаконня, неможливість захистити свої права</c:v>
                </c:pt>
                <c:pt idx="6">
                  <c:v>Погана криміногенна ситуація, вулична злочинність</c:v>
                </c:pt>
                <c:pt idx="7">
                  <c:v>Утиски за мовною, національною ознакою</c:v>
                </c:pt>
              </c:strCache>
            </c:strRef>
          </c:cat>
          <c:val>
            <c:numRef>
              <c:f>В1!$J$2:$J$9</c:f>
              <c:numCache>
                <c:formatCode>#,##0.0</c:formatCode>
                <c:ptCount val="8"/>
                <c:pt idx="0">
                  <c:v>4.6262881895136134</c:v>
                </c:pt>
                <c:pt idx="1">
                  <c:v>4.4844536157058634</c:v>
                </c:pt>
                <c:pt idx="2">
                  <c:v>3.8730229640331522</c:v>
                </c:pt>
                <c:pt idx="3">
                  <c:v>3.6933156860649632</c:v>
                </c:pt>
                <c:pt idx="4">
                  <c:v>3.626384327188104</c:v>
                </c:pt>
                <c:pt idx="5">
                  <c:v>2.9711899551843732</c:v>
                </c:pt>
                <c:pt idx="6">
                  <c:v>2.7364313118158545</c:v>
                </c:pt>
                <c:pt idx="7">
                  <c:v>0.83122315442977179</c:v>
                </c:pt>
              </c:numCache>
            </c:numRef>
          </c:val>
        </c:ser>
        <c:dLbls/>
        <c:gapWidth val="132"/>
        <c:axId val="70478848"/>
        <c:axId val="70492928"/>
      </c:barChart>
      <c:catAx>
        <c:axId val="70478848"/>
        <c:scaling>
          <c:orientation val="maxMin"/>
        </c:scaling>
        <c:axPos val="l"/>
        <c:numFmt formatCode="General" sourceLinked="0"/>
        <c:tickLblPos val="nextTo"/>
        <c:crossAx val="70492928"/>
        <c:crosses val="autoZero"/>
        <c:auto val="1"/>
        <c:lblAlgn val="ctr"/>
        <c:lblOffset val="100"/>
      </c:catAx>
      <c:valAx>
        <c:axId val="70492928"/>
        <c:scaling>
          <c:orientation val="minMax"/>
          <c:min val="0.4"/>
        </c:scaling>
        <c:delete val="1"/>
        <c:axPos val="t"/>
        <c:numFmt formatCode="#,##0.0" sourceLinked="1"/>
        <c:tickLblPos val="none"/>
        <c:crossAx val="70478848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900"/>
      </a:pPr>
      <a:endParaRPr lang="uk-UA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0.35361132614490648"/>
          <c:y val="2.403364710594838E-2"/>
          <c:w val="0.62376423946595361"/>
          <c:h val="0.97421113969005424"/>
        </c:manualLayout>
      </c:layout>
      <c:barChart>
        <c:barDir val="bar"/>
        <c:grouping val="clustered"/>
        <c:ser>
          <c:idx val="0"/>
          <c:order val="0"/>
          <c:spPr>
            <a:solidFill>
              <a:schemeClr val="accent1"/>
            </a:solidFill>
            <a:ln w="254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'B2'!$A$1:$A$13</c:f>
              <c:strCache>
                <c:ptCount val="13"/>
                <c:pt idx="0">
                  <c:v>Дороги</c:v>
                </c:pt>
                <c:pt idx="1">
                  <c:v>Лікарні</c:v>
                </c:pt>
                <c:pt idx="2">
                  <c:v>Житлові будинки</c:v>
                </c:pt>
                <c:pt idx="3">
                  <c:v>Школи</c:v>
                </c:pt>
                <c:pt idx="4">
                  <c:v>Дитячі садки</c:v>
                </c:pt>
                <c:pt idx="5">
                  <c:v>Водогін</c:v>
                </c:pt>
                <c:pt idx="6">
                  <c:v>Поліклініки</c:v>
                </c:pt>
                <c:pt idx="7">
                  <c:v>Громадський транспорт</c:v>
                </c:pt>
                <c:pt idx="8">
                  <c:v>Дитячі майданчики</c:v>
                </c:pt>
                <c:pt idx="9">
                  <c:v>Система централізованого опалення</c:v>
                </c:pt>
                <c:pt idx="10">
                  <c:v>Електромережі</c:v>
                </c:pt>
                <c:pt idx="11">
                  <c:v>Газопровід</c:v>
                </c:pt>
                <c:pt idx="12">
                  <c:v>Інше</c:v>
                </c:pt>
              </c:strCache>
            </c:strRef>
          </c:cat>
          <c:val>
            <c:numRef>
              <c:f>'B2'!$B$1:$B$13</c:f>
              <c:numCache>
                <c:formatCode>0%</c:formatCode>
                <c:ptCount val="13"/>
                <c:pt idx="0">
                  <c:v>0.62026821901944584</c:v>
                </c:pt>
                <c:pt idx="1">
                  <c:v>0.25112279548690741</c:v>
                </c:pt>
                <c:pt idx="2">
                  <c:v>0.20622662472810188</c:v>
                </c:pt>
                <c:pt idx="3">
                  <c:v>0.18953726742093394</c:v>
                </c:pt>
                <c:pt idx="4">
                  <c:v>0.14974257859568321</c:v>
                </c:pt>
                <c:pt idx="5">
                  <c:v>0.12998607264134648</c:v>
                </c:pt>
                <c:pt idx="6">
                  <c:v>0.12103500618124308</c:v>
                </c:pt>
                <c:pt idx="7">
                  <c:v>0.11627779603461449</c:v>
                </c:pt>
                <c:pt idx="8">
                  <c:v>8.7953617201069992E-2</c:v>
                </c:pt>
                <c:pt idx="9">
                  <c:v>7.7664585387227161E-2</c:v>
                </c:pt>
                <c:pt idx="10">
                  <c:v>5.5169553855061414E-2</c:v>
                </c:pt>
                <c:pt idx="11">
                  <c:v>4.1124829820196072E-2</c:v>
                </c:pt>
                <c:pt idx="12">
                  <c:v>3.9865108054394811E-2</c:v>
                </c:pt>
              </c:numCache>
            </c:numRef>
          </c:val>
        </c:ser>
        <c:dLbls/>
        <c:gapWidth val="100"/>
        <c:axId val="70563328"/>
        <c:axId val="70564864"/>
      </c:barChart>
      <c:catAx>
        <c:axId val="70563328"/>
        <c:scaling>
          <c:orientation val="maxMin"/>
        </c:scaling>
        <c:axPos val="l"/>
        <c:numFmt formatCode="General" sourceLinked="0"/>
        <c:tickLblPos val="nextTo"/>
        <c:crossAx val="70564864"/>
        <c:crosses val="autoZero"/>
        <c:auto val="1"/>
        <c:lblAlgn val="ctr"/>
        <c:lblOffset val="100"/>
      </c:catAx>
      <c:valAx>
        <c:axId val="70564864"/>
        <c:scaling>
          <c:orientation val="minMax"/>
        </c:scaling>
        <c:delete val="1"/>
        <c:axPos val="t"/>
        <c:numFmt formatCode="0%" sourceLinked="1"/>
        <c:tickLblPos val="none"/>
        <c:crossAx val="70563328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900"/>
      </a:pPr>
      <a:endParaRPr lang="uk-UA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1.60335720273505E-2"/>
          <c:y val="0.14232565533657293"/>
          <c:w val="0.96793285594529899"/>
          <c:h val="0.4666138186755347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Лист1!$B$66</c:f>
              <c:strCache>
                <c:ptCount val="1"/>
                <c:pt idx="0">
                  <c:v>Якість послуг</c:v>
                </c:pt>
              </c:strCache>
            </c:strRef>
          </c:tx>
          <c:spPr>
            <a:solidFill>
              <a:schemeClr val="accent5"/>
            </a:solidFill>
            <a:ln w="25400" cap="flat" cmpd="sng" algn="ctr">
              <a:solidFill>
                <a:schemeClr val="accent5">
                  <a:shade val="50000"/>
                </a:schemeClr>
              </a:solidFill>
              <a:prstDash val="solid"/>
            </a:ln>
            <a:effectLst/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Лист1!$A$67:$A$74</c:f>
              <c:strCache>
                <c:ptCount val="8"/>
                <c:pt idx="0">
                  <c:v>Управління праці та соціального захисту населення</c:v>
                </c:pt>
                <c:pt idx="1">
                  <c:v>Міграційна служба</c:v>
                </c:pt>
                <c:pt idx="2">
                  <c:v>Підрозділи Міністерства надзвичайних ситуацій</c:v>
                </c:pt>
                <c:pt idx="3">
                  <c:v>Медичні заклади</c:v>
                </c:pt>
                <c:pt idx="4">
                  <c:v>Школи</c:v>
                </c:pt>
                <c:pt idx="5">
                  <c:v>Дитячі садки</c:v>
                </c:pt>
                <c:pt idx="6">
                  <c:v>Державна служба зайнятості</c:v>
                </c:pt>
                <c:pt idx="7">
                  <c:v>Пенсійний фонд</c:v>
                </c:pt>
              </c:strCache>
            </c:strRef>
          </c:cat>
          <c:val>
            <c:numRef>
              <c:f>Лист1!$B$67:$B$74</c:f>
              <c:numCache>
                <c:formatCode>0.0</c:formatCode>
                <c:ptCount val="8"/>
                <c:pt idx="0">
                  <c:v>4</c:v>
                </c:pt>
                <c:pt idx="1">
                  <c:v>4.0999999999999996</c:v>
                </c:pt>
                <c:pt idx="2">
                  <c:v>4.4000000000000004</c:v>
                </c:pt>
                <c:pt idx="3">
                  <c:v>4.0999999999999996</c:v>
                </c:pt>
                <c:pt idx="4">
                  <c:v>4.4000000000000004</c:v>
                </c:pt>
                <c:pt idx="5">
                  <c:v>4.2</c:v>
                </c:pt>
                <c:pt idx="6">
                  <c:v>3.5</c:v>
                </c:pt>
                <c:pt idx="7">
                  <c:v>4.4000000000000004</c:v>
                </c:pt>
              </c:numCache>
            </c:numRef>
          </c:val>
        </c:ser>
        <c:ser>
          <c:idx val="1"/>
          <c:order val="1"/>
          <c:tx>
            <c:strRef>
              <c:f>Лист1!$C$66</c:f>
              <c:strCache>
                <c:ptCount val="1"/>
                <c:pt idx="0">
                  <c:v>Легкість отримання послуг</c:v>
                </c:pt>
              </c:strCache>
            </c:strRef>
          </c:tx>
          <c:spPr>
            <a:solidFill>
              <a:schemeClr val="accent3"/>
            </a:solidFill>
            <a:ln w="25400" cap="flat" cmpd="sng" algn="ctr">
              <a:solidFill>
                <a:schemeClr val="accent3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5.9259250042305823E-3"/>
                  <c:y val="9.2592592592592778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8765416737176571E-3"/>
                  <c:y val="9.2592592592592778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Лист1!$A$67:$A$74</c:f>
              <c:strCache>
                <c:ptCount val="8"/>
                <c:pt idx="0">
                  <c:v>Управління праці та соціального захисту населення</c:v>
                </c:pt>
                <c:pt idx="1">
                  <c:v>Міграційна служба</c:v>
                </c:pt>
                <c:pt idx="2">
                  <c:v>Підрозділи Міністерства надзвичайних ситуацій</c:v>
                </c:pt>
                <c:pt idx="3">
                  <c:v>Медичні заклади</c:v>
                </c:pt>
                <c:pt idx="4">
                  <c:v>Школи</c:v>
                </c:pt>
                <c:pt idx="5">
                  <c:v>Дитячі садки</c:v>
                </c:pt>
                <c:pt idx="6">
                  <c:v>Державна служба зайнятості</c:v>
                </c:pt>
                <c:pt idx="7">
                  <c:v>Пенсійний фонд</c:v>
                </c:pt>
              </c:strCache>
            </c:strRef>
          </c:cat>
          <c:val>
            <c:numRef>
              <c:f>Лист1!$C$67:$C$74</c:f>
              <c:numCache>
                <c:formatCode>0.0</c:formatCode>
                <c:ptCount val="8"/>
                <c:pt idx="0">
                  <c:v>3.8</c:v>
                </c:pt>
                <c:pt idx="1">
                  <c:v>4</c:v>
                </c:pt>
                <c:pt idx="2">
                  <c:v>4.2</c:v>
                </c:pt>
                <c:pt idx="3">
                  <c:v>4.0999999999999996</c:v>
                </c:pt>
                <c:pt idx="4">
                  <c:v>4.4000000000000004</c:v>
                </c:pt>
                <c:pt idx="5">
                  <c:v>4</c:v>
                </c:pt>
                <c:pt idx="6">
                  <c:v>3.5</c:v>
                </c:pt>
                <c:pt idx="7">
                  <c:v>4.2</c:v>
                </c:pt>
              </c:numCache>
            </c:numRef>
          </c:val>
        </c:ser>
        <c:dLbls/>
        <c:axId val="76278400"/>
        <c:axId val="76280192"/>
      </c:barChart>
      <c:catAx>
        <c:axId val="76278400"/>
        <c:scaling>
          <c:orientation val="minMax"/>
        </c:scaling>
        <c:axPos val="b"/>
        <c:numFmt formatCode="General" sourceLinked="0"/>
        <c:tickLblPos val="nextTo"/>
        <c:crossAx val="76280192"/>
        <c:crosses val="autoZero"/>
        <c:auto val="1"/>
        <c:lblAlgn val="ctr"/>
        <c:lblOffset val="100"/>
      </c:catAx>
      <c:valAx>
        <c:axId val="76280192"/>
        <c:scaling>
          <c:orientation val="minMax"/>
        </c:scaling>
        <c:delete val="1"/>
        <c:axPos val="l"/>
        <c:numFmt formatCode="0.0" sourceLinked="1"/>
        <c:tickLblPos val="none"/>
        <c:crossAx val="76278400"/>
        <c:crosses val="autoZero"/>
        <c:crossBetween val="between"/>
      </c:valAx>
    </c:plotArea>
    <c:legend>
      <c:legendPos val="t"/>
      <c:layout/>
    </c:legend>
    <c:plotVisOnly val="1"/>
    <c:dispBlanksAs val="gap"/>
  </c:chart>
  <c:spPr>
    <a:ln>
      <a:noFill/>
    </a:ln>
  </c:spPr>
  <c:txPr>
    <a:bodyPr/>
    <a:lstStyle/>
    <a:p>
      <a:pPr>
        <a:defRPr sz="1000"/>
      </a:pPr>
      <a:endParaRPr lang="uk-UA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CAE0E0CA-5217-4575-88FA-633DC3471E41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D199DC36-985B-461B-BCF0-B189699FED3D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689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56531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CAE0E0CA-5217-4575-88FA-633DC3471E41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D199DC36-985B-461B-BCF0-B189699FED3D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108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273843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1" y="273843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CAE0E0CA-5217-4575-88FA-633DC3471E41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D199DC36-985B-461B-BCF0-B189699FED3D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6293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56531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CAE0E0CA-5217-4575-88FA-633DC3471E41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D199DC36-985B-461B-BCF0-B189699FED3D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2550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AE0E0CA-5217-4575-88FA-633DC3471E41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199DC36-985B-461B-BCF0-B189699FED3D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516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CAE0E0CA-5217-4575-88FA-633DC3471E41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D199DC36-985B-461B-BCF0-B189699FED3D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874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1562102"/>
            <a:ext cx="7886700" cy="27812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5561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56531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CAE0E0CA-5217-4575-88FA-633DC3471E41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D199DC36-985B-461B-BCF0-B189699FED3D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151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CAE0E0CA-5217-4575-88FA-633DC3471E41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D199DC36-985B-461B-BCF0-B189699FED3D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445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56531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CAE0E0CA-5217-4575-88FA-633DC3471E41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D199DC36-985B-461B-BCF0-B189699FED3D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5128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CAE0E0CA-5217-4575-88FA-633DC3471E41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D199DC36-985B-461B-BCF0-B189699FED3D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3029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CAE0E0CA-5217-4575-88FA-633DC3471E41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D199DC36-985B-461B-BCF0-B189699FED3D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2703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CAE0E0CA-5217-4575-88FA-633DC3471E41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D199DC36-985B-461B-BCF0-B189699FED3D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0716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20"/>
            <a:ext cx="7886700" cy="2985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226929" y="4609476"/>
            <a:ext cx="2383547" cy="431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2871" y="244269"/>
            <a:ext cx="1271805" cy="64141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29754" y="244269"/>
            <a:ext cx="630525" cy="56950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24776" y="4489921"/>
            <a:ext cx="790575" cy="53681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46035" y="357697"/>
            <a:ext cx="1207390" cy="42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76824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203598"/>
            <a:ext cx="8928992" cy="1782197"/>
          </a:xfrm>
        </p:spPr>
        <p:txBody>
          <a:bodyPr>
            <a:noAutofit/>
          </a:bodyPr>
          <a:lstStyle/>
          <a:p>
            <a:r>
              <a:rPr lang="uk-UA" sz="3600" dirty="0" smtClean="0">
                <a:latin typeface="+mn-lt"/>
              </a:rPr>
              <a:t>Основні результати </a:t>
            </a:r>
            <a:br>
              <a:rPr lang="uk-UA" sz="3600" dirty="0" smtClean="0">
                <a:latin typeface="+mn-lt"/>
              </a:rPr>
            </a:br>
            <a:r>
              <a:rPr lang="uk-UA" sz="3600" dirty="0" smtClean="0">
                <a:latin typeface="+mn-lt"/>
              </a:rPr>
              <a:t>соціологічного дослідження </a:t>
            </a:r>
            <a:r>
              <a:rPr lang="uk-UA" sz="2800" dirty="0" smtClean="0">
                <a:latin typeface="+mn-lt"/>
              </a:rPr>
              <a:t/>
            </a:r>
            <a:br>
              <a:rPr lang="uk-UA" sz="2800" dirty="0" smtClean="0">
                <a:latin typeface="+mn-lt"/>
              </a:rPr>
            </a:br>
            <a:r>
              <a:rPr lang="uk-UA" sz="2000" dirty="0" smtClean="0">
                <a:latin typeface="+mn-lt"/>
              </a:rPr>
              <a:t>серед внутрішньо переміщених осіб, </a:t>
            </a:r>
            <a:br>
              <a:rPr lang="uk-UA" sz="2000" dirty="0" smtClean="0">
                <a:latin typeface="+mn-lt"/>
              </a:rPr>
            </a:br>
            <a:r>
              <a:rPr lang="uk-UA" sz="2000" dirty="0" smtClean="0">
                <a:latin typeface="+mn-lt"/>
              </a:rPr>
              <a:t>місцевого населення та представників влади</a:t>
            </a:r>
            <a:br>
              <a:rPr lang="uk-UA" sz="2000" dirty="0" smtClean="0">
                <a:latin typeface="+mn-lt"/>
              </a:rPr>
            </a:br>
            <a:r>
              <a:rPr lang="uk-UA" sz="2000" dirty="0" smtClean="0">
                <a:latin typeface="+mn-lt"/>
              </a:rPr>
              <a:t>в областях, найбільш постраждалих внаслідок конфлікту</a:t>
            </a:r>
            <a:endParaRPr lang="ru-RU" sz="28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291830"/>
            <a:ext cx="6400800" cy="1851670"/>
          </a:xfrm>
        </p:spPr>
        <p:txBody>
          <a:bodyPr>
            <a:normAutofit fontScale="92500"/>
          </a:bodyPr>
          <a:lstStyle/>
          <a:p>
            <a:r>
              <a:rPr lang="uk-UA" sz="1600" dirty="0" smtClean="0"/>
              <a:t>Дослідження виконано в рамках проекту Експертної підтримки надзвичайної програми для відновлення України</a:t>
            </a:r>
          </a:p>
          <a:p>
            <a:endParaRPr lang="uk-UA" sz="1600" dirty="0"/>
          </a:p>
          <a:p>
            <a:endParaRPr lang="uk-UA" sz="1600" dirty="0" smtClean="0"/>
          </a:p>
          <a:p>
            <a:r>
              <a:rPr lang="ru-RU" sz="1600" dirty="0"/>
              <a:t>	</a:t>
            </a:r>
            <a:r>
              <a:rPr lang="ru-RU" sz="1600" dirty="0" smtClean="0"/>
              <a:t>			</a:t>
            </a:r>
            <a:r>
              <a:rPr lang="ru-RU" sz="1000" dirty="0" err="1" smtClean="0"/>
              <a:t>Цей</a:t>
            </a:r>
            <a:r>
              <a:rPr lang="ru-RU" sz="1000" dirty="0" smtClean="0"/>
              <a:t> </a:t>
            </a:r>
            <a:r>
              <a:rPr lang="ru-RU" sz="1000" dirty="0"/>
              <a:t>проект </a:t>
            </a:r>
            <a:r>
              <a:rPr lang="ru-RU" sz="1000" dirty="0" err="1"/>
              <a:t>фінансується</a:t>
            </a:r>
            <a:r>
              <a:rPr lang="ru-RU" sz="1000" dirty="0"/>
              <a:t> </a:t>
            </a:r>
            <a:r>
              <a:rPr lang="ru-RU" sz="1000" dirty="0" err="1"/>
              <a:t>Європейським</a:t>
            </a:r>
            <a:r>
              <a:rPr lang="ru-RU" sz="1000" dirty="0"/>
              <a:t> Союзом</a:t>
            </a:r>
          </a:p>
          <a:p>
            <a:r>
              <a:rPr lang="ru-RU" sz="1000" dirty="0"/>
              <a:t> 	             </a:t>
            </a:r>
            <a:r>
              <a:rPr lang="ru-RU" sz="1000" dirty="0" err="1" smtClean="0"/>
              <a:t>сі</a:t>
            </a:r>
            <a:r>
              <a:rPr lang="ru-RU" sz="1000" dirty="0" smtClean="0"/>
              <a:t> </a:t>
            </a:r>
            <a:r>
              <a:rPr lang="ru-RU" sz="1000" dirty="0" err="1"/>
              <a:t>викладені</a:t>
            </a:r>
            <a:r>
              <a:rPr lang="ru-RU" sz="1000" dirty="0"/>
              <a:t> </a:t>
            </a:r>
            <a:r>
              <a:rPr lang="ru-RU" sz="1000" dirty="0" err="1"/>
              <a:t>позиції</a:t>
            </a:r>
            <a:r>
              <a:rPr lang="ru-RU" sz="1000" dirty="0"/>
              <a:t> є </a:t>
            </a:r>
            <a:r>
              <a:rPr lang="ru-RU" sz="1000" dirty="0" err="1"/>
              <a:t>особистими</a:t>
            </a:r>
            <a:r>
              <a:rPr lang="ru-RU" sz="1000" dirty="0"/>
              <a:t> думками автора та, в </a:t>
            </a:r>
            <a:r>
              <a:rPr lang="ru-RU" sz="1000" dirty="0" err="1"/>
              <a:t>жодному</a:t>
            </a:r>
            <a:r>
              <a:rPr lang="ru-RU" sz="1000" dirty="0"/>
              <a:t> </a:t>
            </a:r>
            <a:r>
              <a:rPr lang="ru-RU" sz="1000" dirty="0" err="1" smtClean="0"/>
              <a:t>разі</a:t>
            </a:r>
            <a:r>
              <a:rPr lang="ru-RU" sz="1000" dirty="0" smtClean="0"/>
              <a:t>, не </a:t>
            </a:r>
            <a:r>
              <a:rPr lang="ru-RU" sz="1000" dirty="0" err="1"/>
              <a:t>відображають</a:t>
            </a:r>
            <a:r>
              <a:rPr lang="ru-RU" sz="1000" dirty="0"/>
              <a:t> </a:t>
            </a:r>
            <a:r>
              <a:rPr lang="ru-RU" sz="1000" dirty="0" err="1"/>
              <a:t>позиції</a:t>
            </a:r>
            <a:r>
              <a:rPr lang="ru-RU" sz="1000" dirty="0"/>
              <a:t> ЄС </a:t>
            </a:r>
          </a:p>
          <a:p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xmlns="" val="381632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8229600" cy="519522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+mn-lt"/>
              </a:rPr>
              <a:t>Проблеми та потреби </a:t>
            </a:r>
            <a:br>
              <a:rPr lang="uk-UA" sz="2400" dirty="0" smtClean="0">
                <a:latin typeface="+mn-lt"/>
              </a:rPr>
            </a:br>
            <a:r>
              <a:rPr lang="uk-UA" sz="2400" dirty="0" smtClean="0">
                <a:latin typeface="+mn-lt"/>
              </a:rPr>
              <a:t>постійного населення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2787774"/>
          <a:ext cx="5760640" cy="2355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2283718"/>
            <a:ext cx="522007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100" b="1" i="1" dirty="0" smtClean="0"/>
              <a:t>Наскільки гострими є для Вашого міста наступні проблеми? (середнє значення по всіх опитаних по шкалі від 0 до 5, де 0 – проблеми немає, 1 – проблема неістотна, 5 – проблема вкрай гостра).</a:t>
            </a:r>
            <a:endParaRPr lang="ru-RU" sz="1100" b="1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4572000" y="3939902"/>
            <a:ext cx="648072" cy="270030"/>
          </a:xfrm>
          <a:prstGeom prst="rightArrow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5004047" y="2931790"/>
          <a:ext cx="4139953" cy="2211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580112" y="2283718"/>
            <a:ext cx="356388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100" b="1" i="1" dirty="0" smtClean="0"/>
              <a:t>Ремонту чи оновлення яких об</a:t>
            </a:r>
            <a:r>
              <a:rPr lang="ru-RU" sz="1100" b="1" i="1" dirty="0" smtClean="0"/>
              <a:t>’</a:t>
            </a:r>
            <a:r>
              <a:rPr lang="uk-UA" sz="1100" b="1" i="1" dirty="0" err="1" smtClean="0"/>
              <a:t>єктів</a:t>
            </a:r>
            <a:r>
              <a:rPr lang="uk-UA" sz="1100" b="1" i="1" dirty="0" smtClean="0"/>
              <a:t> міської інфраструктури мешканці Вашого міста потребують найбільше? </a:t>
            </a:r>
            <a:endParaRPr lang="ru-RU" sz="1100" b="1" i="1" dirty="0" smtClean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251520" y="1131590"/>
            <a:ext cx="8640960" cy="11341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uk-UA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Питання, що найбільше турбують місцеве населення невеликих</a:t>
            </a:r>
            <a:r>
              <a:rPr kumimoji="0" lang="uk-UA" sz="12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міст, подібні до тих, що найбільш гострі для ВПО.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uk-UA" sz="500" b="1" i="0" u="none" strike="noStrike" kern="120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just"/>
            <a:r>
              <a:rPr lang="ru-RU" sz="1200" dirty="0" err="1" smtClean="0"/>
              <a:t>Найбільше</a:t>
            </a:r>
            <a:r>
              <a:rPr lang="ru-RU" sz="1200" dirty="0" smtClean="0"/>
              <a:t> </a:t>
            </a:r>
            <a:r>
              <a:rPr lang="ru-RU" sz="1200" dirty="0" err="1" smtClean="0"/>
              <a:t>населення</a:t>
            </a:r>
            <a:r>
              <a:rPr lang="ru-RU" sz="1200" dirty="0" smtClean="0"/>
              <a:t> невеликих </a:t>
            </a:r>
            <a:r>
              <a:rPr lang="ru-RU" sz="1200" dirty="0" err="1" smtClean="0"/>
              <a:t>міст</a:t>
            </a:r>
            <a:r>
              <a:rPr lang="ru-RU" sz="1200" dirty="0" smtClean="0"/>
              <a:t> у областях, </a:t>
            </a:r>
            <a:r>
              <a:rPr lang="ru-RU" sz="1200" dirty="0" err="1" smtClean="0"/>
              <a:t>прилеглих</a:t>
            </a:r>
            <a:r>
              <a:rPr lang="ru-RU" sz="1200" dirty="0" smtClean="0"/>
              <a:t> до </a:t>
            </a:r>
            <a:r>
              <a:rPr lang="ru-RU" sz="1200" dirty="0" err="1" smtClean="0"/>
              <a:t>зони</a:t>
            </a:r>
            <a:r>
              <a:rPr lang="ru-RU" sz="1200" dirty="0" smtClean="0"/>
              <a:t> </a:t>
            </a:r>
            <a:r>
              <a:rPr lang="ru-RU" sz="1200" dirty="0" err="1" smtClean="0"/>
              <a:t>конфлікту</a:t>
            </a:r>
            <a:r>
              <a:rPr lang="ru-RU" sz="1200" dirty="0" smtClean="0"/>
              <a:t>, </a:t>
            </a:r>
            <a:r>
              <a:rPr lang="ru-RU" sz="1200" dirty="0" err="1" smtClean="0"/>
              <a:t>стурбоване</a:t>
            </a:r>
            <a:r>
              <a:rPr lang="ru-RU" sz="1200" dirty="0" smtClean="0"/>
              <a:t> </a:t>
            </a:r>
            <a:r>
              <a:rPr lang="ru-RU" sz="1200" dirty="0" err="1" smtClean="0"/>
              <a:t>питаннями</a:t>
            </a:r>
            <a:r>
              <a:rPr lang="ru-RU" sz="1200" dirty="0" smtClean="0"/>
              <a:t>, </a:t>
            </a:r>
            <a:r>
              <a:rPr lang="ru-RU" sz="1200" dirty="0" err="1" smtClean="0"/>
              <a:t>пов’язаними</a:t>
            </a:r>
            <a:r>
              <a:rPr lang="ru-RU" sz="1200" dirty="0" smtClean="0"/>
              <a:t>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фінансовим</a:t>
            </a:r>
            <a:r>
              <a:rPr lang="ru-RU" sz="1200" dirty="0" smtClean="0"/>
              <a:t> </a:t>
            </a:r>
            <a:r>
              <a:rPr lang="ru-RU" sz="1200" dirty="0" err="1" smtClean="0"/>
              <a:t>благополуччям</a:t>
            </a:r>
            <a:r>
              <a:rPr lang="ru-RU" sz="1200" dirty="0" smtClean="0"/>
              <a:t>, а сама </a:t>
            </a:r>
            <a:r>
              <a:rPr lang="ru-RU" sz="1200" dirty="0" err="1" smtClean="0"/>
              <a:t>неістотна</a:t>
            </a:r>
            <a:r>
              <a:rPr lang="ru-RU" sz="1200" dirty="0" smtClean="0"/>
              <a:t> проблема для них – </a:t>
            </a:r>
            <a:r>
              <a:rPr lang="ru-RU" sz="1200" dirty="0" err="1" smtClean="0"/>
              <a:t>це</a:t>
            </a:r>
            <a:r>
              <a:rPr lang="ru-RU" sz="1200" dirty="0" smtClean="0"/>
              <a:t> </a:t>
            </a:r>
            <a:r>
              <a:rPr lang="ru-RU" sz="1200" dirty="0" err="1" smtClean="0"/>
              <a:t>утиски</a:t>
            </a:r>
            <a:r>
              <a:rPr lang="ru-RU" sz="1200" dirty="0" smtClean="0"/>
              <a:t> за </a:t>
            </a:r>
            <a:r>
              <a:rPr lang="ru-RU" sz="1200" dirty="0" err="1" smtClean="0"/>
              <a:t>мовною</a:t>
            </a:r>
            <a:r>
              <a:rPr lang="ru-RU" sz="1200" dirty="0" smtClean="0"/>
              <a:t> </a:t>
            </a:r>
            <a:r>
              <a:rPr lang="ru-RU" sz="1200" dirty="0" err="1" smtClean="0"/>
              <a:t>чи</a:t>
            </a:r>
            <a:r>
              <a:rPr lang="ru-RU" sz="1200" dirty="0" smtClean="0"/>
              <a:t> </a:t>
            </a:r>
            <a:r>
              <a:rPr lang="ru-RU" sz="1200" dirty="0" err="1" smtClean="0"/>
              <a:t>національною</a:t>
            </a:r>
            <a:r>
              <a:rPr lang="ru-RU" sz="1200" dirty="0" smtClean="0"/>
              <a:t> </a:t>
            </a:r>
            <a:r>
              <a:rPr lang="ru-RU" sz="1200" dirty="0" err="1" smtClean="0"/>
              <a:t>ознакою</a:t>
            </a:r>
            <a:r>
              <a:rPr lang="ru-RU" sz="1200" dirty="0" smtClean="0"/>
              <a:t>.</a:t>
            </a:r>
          </a:p>
          <a:p>
            <a:pPr lvl="0" algn="just"/>
            <a:r>
              <a:rPr kumimoji="0" lang="uk-UA" sz="12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Що стосується інфраструктури цих міст, найбільше потребують ремонту дороги, меншою мірою – житлові будинки, а також соціальна інфраструктура: лікарні, школи, дитячі садки.</a:t>
            </a:r>
          </a:p>
        </p:txBody>
      </p:sp>
    </p:spTree>
    <p:extLst>
      <p:ext uri="{BB962C8B-B14F-4D97-AF65-F5344CB8AC3E}">
        <p14:creationId xmlns:p14="http://schemas.microsoft.com/office/powerpoint/2010/main" xmlns="" val="1222342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7494"/>
            <a:ext cx="8533456" cy="540060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+mn-lt"/>
              </a:rPr>
              <a:t>Досвід взаємодії ВПО </a:t>
            </a:r>
            <a:br>
              <a:rPr lang="uk-UA" sz="2400" dirty="0" smtClean="0">
                <a:latin typeface="+mn-lt"/>
              </a:rPr>
            </a:br>
            <a:r>
              <a:rPr lang="uk-UA" sz="2400" dirty="0" smtClean="0">
                <a:latin typeface="+mn-lt"/>
              </a:rPr>
              <a:t>з державними установами</a:t>
            </a:r>
            <a:endParaRPr lang="ru-RU" sz="2400" dirty="0"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635647"/>
            <a:ext cx="849694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uk-UA" sz="1100" dirty="0" smtClean="0"/>
              <a:t>   Найкраще ВПО оцінюють досвід взаємодії зі школами, дитячими садками, пенсійним фондом. Також досить   непогано оцінюють послуги Державної міграційної служби та медичних закладів. </a:t>
            </a:r>
          </a:p>
          <a:p>
            <a:pPr algn="just">
              <a:buFont typeface="Arial" pitchFamily="34" charset="0"/>
              <a:buChar char="•"/>
            </a:pPr>
            <a:r>
              <a:rPr lang="uk-UA" sz="1100" dirty="0" smtClean="0"/>
              <a:t>   Виникали деякі складнощі з Управлінням праці та соціального захисту населення та Державною службою зайнятості. Основна скарга – черги, особливо там, де оформлюють довідки ВПО, а також необхідність надавати документи та довідки, яких часом бракує.</a:t>
            </a:r>
          </a:p>
          <a:p>
            <a:pPr algn="just">
              <a:buFont typeface="Arial" pitchFamily="34" charset="0"/>
              <a:buChar char="•"/>
            </a:pPr>
            <a:r>
              <a:rPr lang="uk-UA" sz="1100" dirty="0" smtClean="0"/>
              <a:t>   Є місцева специфіка: в </a:t>
            </a:r>
            <a:r>
              <a:rPr lang="uk-UA" sz="1100" dirty="0" err="1" smtClean="0"/>
              <a:t>Слов</a:t>
            </a:r>
            <a:r>
              <a:rPr lang="en-US" sz="1100" dirty="0" smtClean="0"/>
              <a:t>’</a:t>
            </a:r>
            <a:r>
              <a:rPr lang="uk-UA" sz="1100" dirty="0" err="1" smtClean="0"/>
              <a:t>янську</a:t>
            </a:r>
            <a:r>
              <a:rPr lang="uk-UA" sz="1100" dirty="0" smtClean="0"/>
              <a:t> та </a:t>
            </a:r>
            <a:r>
              <a:rPr lang="uk-UA" sz="1100" dirty="0" err="1" smtClean="0"/>
              <a:t>Сєвєродонецьку</a:t>
            </a:r>
            <a:r>
              <a:rPr lang="uk-UA" sz="1100" dirty="0" smtClean="0"/>
              <a:t> найбільше скарг на черги, у Бердянську складно оформити довідку ВПО та дуже бракує дитсадків.</a:t>
            </a:r>
            <a:endParaRPr lang="ru-RU" sz="11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95536" y="1059582"/>
            <a:ext cx="8424936" cy="443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lvl="0" algn="just">
              <a:spcBef>
                <a:spcPct val="20000"/>
              </a:spcBef>
            </a:pPr>
            <a:r>
              <a:rPr lang="uk-UA" sz="1200" b="1" dirty="0" smtClean="0">
                <a:solidFill>
                  <a:schemeClr val="tx2"/>
                </a:solidFill>
              </a:rPr>
              <a:t>ВПО переважно оцінюють якість наданих їх державними установами послуг як добру та дуже добру, а  легкість процедури отримання послуг в державних установах як середню та легку.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2816070"/>
          <a:ext cx="8712968" cy="2327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4935751"/>
            <a:ext cx="18742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900" i="1" smtClean="0"/>
              <a:t>* Оцінка за 5-тибальною шкалою</a:t>
            </a:r>
            <a:endParaRPr lang="ru-RU" sz="900" i="1" dirty="0"/>
          </a:p>
        </p:txBody>
      </p:sp>
    </p:spTree>
    <p:extLst>
      <p:ext uri="{BB962C8B-B14F-4D97-AF65-F5344CB8AC3E}">
        <p14:creationId xmlns:p14="http://schemas.microsoft.com/office/powerpoint/2010/main" xmlns="" val="724855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29600" cy="659919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+mn-lt"/>
              </a:rPr>
              <a:t>Інституційна спроможність </a:t>
            </a:r>
            <a:br>
              <a:rPr lang="uk-UA" sz="2400" dirty="0" smtClean="0">
                <a:latin typeface="+mn-lt"/>
              </a:rPr>
            </a:br>
            <a:r>
              <a:rPr lang="uk-UA" sz="2400" dirty="0" smtClean="0">
                <a:latin typeface="+mn-lt"/>
              </a:rPr>
              <a:t>державних установ </a:t>
            </a:r>
            <a:br>
              <a:rPr lang="uk-UA" sz="2400" dirty="0" smtClean="0">
                <a:latin typeface="+mn-lt"/>
              </a:rPr>
            </a:br>
            <a:r>
              <a:rPr lang="uk-UA" sz="2400" dirty="0" smtClean="0">
                <a:latin typeface="+mn-lt"/>
              </a:rPr>
              <a:t>відповідати на нові виклики</a:t>
            </a:r>
            <a:endParaRPr lang="ru-RU" sz="24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139702"/>
            <a:ext cx="8229600" cy="2880320"/>
          </a:xfrm>
        </p:spPr>
        <p:txBody>
          <a:bodyPr>
            <a:normAutofit/>
          </a:bodyPr>
          <a:lstStyle/>
          <a:p>
            <a:pPr algn="just"/>
            <a:r>
              <a:rPr lang="uk-UA" sz="1200" dirty="0" smtClean="0"/>
              <a:t>За словами представників місцевої влади, послуги ВПО надаються на загальних підставах, </a:t>
            </a:r>
            <a:r>
              <a:rPr lang="uk-UA" sz="1200" b="1" dirty="0" smtClean="0"/>
              <a:t>відсутня дискримінація</a:t>
            </a:r>
            <a:r>
              <a:rPr lang="uk-UA" sz="1200" dirty="0" smtClean="0"/>
              <a:t>, окрім позитивної (деколи ВПО отримують більше пільг, аніж місцеві).</a:t>
            </a:r>
          </a:p>
          <a:p>
            <a:pPr algn="just"/>
            <a:r>
              <a:rPr lang="uk-UA" sz="1200" dirty="0" smtClean="0"/>
              <a:t>З іншого боку, окремі ВПО повідомляли, що вони мусять сплачувати за медичне обслуговування як іногородні.</a:t>
            </a:r>
          </a:p>
          <a:p>
            <a:pPr algn="just"/>
            <a:r>
              <a:rPr lang="uk-UA" sz="1200" dirty="0" smtClean="0"/>
              <a:t>Обслуговування ВПО (медицина, дитячі садки) здійснюється за рахунок </a:t>
            </a:r>
            <a:r>
              <a:rPr lang="uk-UA" sz="1200" b="1" dirty="0" smtClean="0"/>
              <a:t>місцевих бюджетів</a:t>
            </a:r>
            <a:r>
              <a:rPr lang="uk-UA" sz="1200" dirty="0" smtClean="0"/>
              <a:t>, розрахованих без урахування додаткового навантаження. Часом не вистачає коштів, наприклад, на закупку безкоштовних ліків, витратних матеріалів.</a:t>
            </a:r>
          </a:p>
          <a:p>
            <a:pPr algn="just"/>
            <a:r>
              <a:rPr lang="uk-UA" sz="1200" dirty="0" smtClean="0"/>
              <a:t>В Управліннях праці та соціального захисту дуже гостро </a:t>
            </a:r>
            <a:r>
              <a:rPr lang="uk-UA" sz="1200" b="1" dirty="0" smtClean="0"/>
              <a:t>бракує робочих рук</a:t>
            </a:r>
            <a:r>
              <a:rPr lang="uk-UA" sz="1200" dirty="0" smtClean="0"/>
              <a:t>: навантаження значно зросло, а штат не збільшився. Як наслідок – черги, тривале оформлення виплат.</a:t>
            </a:r>
          </a:p>
          <a:p>
            <a:pPr algn="just"/>
            <a:r>
              <a:rPr lang="uk-UA" sz="1200" dirty="0" smtClean="0"/>
              <a:t>Найбільші проблеми – з </a:t>
            </a:r>
            <a:r>
              <a:rPr lang="uk-UA" sz="1200" b="1" dirty="0" smtClean="0"/>
              <a:t>дитячими садками </a:t>
            </a:r>
            <a:r>
              <a:rPr lang="uk-UA" sz="1200" dirty="0" smtClean="0"/>
              <a:t>(там, де їх не вистачало раніше). Школи та лікарні більш-менш справляються з навантаженням.</a:t>
            </a:r>
          </a:p>
          <a:p>
            <a:pPr marL="0" indent="0">
              <a:buNone/>
            </a:pPr>
            <a:r>
              <a:rPr lang="ru-RU" sz="1200" dirty="0"/>
              <a:t>	</a:t>
            </a:r>
            <a:r>
              <a:rPr lang="ru-RU" sz="1200" dirty="0" smtClean="0"/>
              <a:t>				             </a:t>
            </a:r>
            <a:r>
              <a:rPr lang="ru-RU" sz="800" dirty="0" err="1" smtClean="0"/>
              <a:t>Цей</a:t>
            </a:r>
            <a:r>
              <a:rPr lang="ru-RU" sz="800" dirty="0" smtClean="0"/>
              <a:t> </a:t>
            </a:r>
            <a:r>
              <a:rPr lang="ru-RU" sz="800" dirty="0"/>
              <a:t>проект </a:t>
            </a:r>
            <a:r>
              <a:rPr lang="ru-RU" sz="800" dirty="0" err="1"/>
              <a:t>фінансується</a:t>
            </a:r>
            <a:r>
              <a:rPr lang="ru-RU" sz="800" dirty="0"/>
              <a:t> </a:t>
            </a:r>
            <a:r>
              <a:rPr lang="ru-RU" sz="800" dirty="0" err="1"/>
              <a:t>Європейським</a:t>
            </a:r>
            <a:r>
              <a:rPr lang="ru-RU" sz="800" dirty="0"/>
              <a:t> Союзом</a:t>
            </a:r>
          </a:p>
          <a:p>
            <a:pPr marL="0" indent="0">
              <a:buNone/>
            </a:pPr>
            <a:r>
              <a:rPr lang="ru-RU" sz="800" dirty="0"/>
              <a:t> 	                     </a:t>
            </a:r>
            <a:r>
              <a:rPr lang="ru-RU" sz="800" dirty="0" smtClean="0"/>
              <a:t>	                                           </a:t>
            </a:r>
            <a:r>
              <a:rPr lang="ru-RU" sz="800" dirty="0" err="1"/>
              <a:t>Усі</a:t>
            </a:r>
            <a:r>
              <a:rPr lang="ru-RU" sz="800" dirty="0"/>
              <a:t> </a:t>
            </a:r>
            <a:r>
              <a:rPr lang="ru-RU" sz="800" dirty="0" err="1"/>
              <a:t>викладені</a:t>
            </a:r>
            <a:r>
              <a:rPr lang="ru-RU" sz="800" dirty="0"/>
              <a:t> </a:t>
            </a:r>
            <a:r>
              <a:rPr lang="ru-RU" sz="800" dirty="0" err="1"/>
              <a:t>позиції</a:t>
            </a:r>
            <a:r>
              <a:rPr lang="ru-RU" sz="800" dirty="0"/>
              <a:t> є </a:t>
            </a:r>
            <a:r>
              <a:rPr lang="ru-RU" sz="800" dirty="0" err="1"/>
              <a:t>особистими</a:t>
            </a:r>
            <a:r>
              <a:rPr lang="ru-RU" sz="800" dirty="0"/>
              <a:t> думками автора та, в </a:t>
            </a:r>
            <a:r>
              <a:rPr lang="ru-RU" sz="800" dirty="0" err="1"/>
              <a:t>жодному</a:t>
            </a:r>
            <a:r>
              <a:rPr lang="ru-RU" sz="800" dirty="0"/>
              <a:t> </a:t>
            </a:r>
            <a:r>
              <a:rPr lang="ru-RU" sz="800" dirty="0" err="1" smtClean="0"/>
              <a:t>разі</a:t>
            </a:r>
            <a:r>
              <a:rPr lang="ru-RU" sz="800" dirty="0" smtClean="0"/>
              <a:t>, не </a:t>
            </a:r>
            <a:r>
              <a:rPr lang="ru-RU" sz="800" dirty="0" err="1"/>
              <a:t>відображають</a:t>
            </a:r>
            <a:r>
              <a:rPr lang="ru-RU" sz="800" dirty="0"/>
              <a:t> </a:t>
            </a:r>
            <a:r>
              <a:rPr lang="ru-RU" sz="800" dirty="0" err="1"/>
              <a:t>позиції</a:t>
            </a:r>
            <a:r>
              <a:rPr lang="ru-RU" sz="800" dirty="0"/>
              <a:t> ЄС </a:t>
            </a:r>
          </a:p>
          <a:p>
            <a:pPr algn="just"/>
            <a:endParaRPr lang="ru-RU" sz="1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23528" y="1635646"/>
            <a:ext cx="8424936" cy="43898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lvl="0" algn="just">
              <a:spcBef>
                <a:spcPct val="20000"/>
              </a:spcBef>
            </a:pPr>
            <a:r>
              <a:rPr lang="uk-UA" sz="1400" b="1" dirty="0" smtClean="0">
                <a:solidFill>
                  <a:schemeClr val="tx2"/>
                </a:solidFill>
              </a:rPr>
              <a:t>Державні заклади в основному справляються із ситуацією, але дещо бракує організаційної гнучкості та швидкості реагування на проблеми.</a:t>
            </a:r>
          </a:p>
        </p:txBody>
      </p:sp>
    </p:spTree>
    <p:extLst>
      <p:ext uri="{BB962C8B-B14F-4D97-AF65-F5344CB8AC3E}">
        <p14:creationId xmlns:p14="http://schemas.microsoft.com/office/powerpoint/2010/main" xmlns="" val="169557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8229600" cy="789552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+mn-lt"/>
              </a:rPr>
              <a:t>Можливості залучення </a:t>
            </a:r>
            <a:br>
              <a:rPr lang="uk-UA" sz="2400" dirty="0" smtClean="0">
                <a:latin typeface="+mn-lt"/>
              </a:rPr>
            </a:br>
            <a:r>
              <a:rPr lang="uk-UA" sz="2400" dirty="0" smtClean="0">
                <a:latin typeface="+mn-lt"/>
              </a:rPr>
              <a:t>представників влади </a:t>
            </a:r>
            <a:br>
              <a:rPr lang="uk-UA" sz="2400" dirty="0" smtClean="0">
                <a:latin typeface="+mn-lt"/>
              </a:rPr>
            </a:br>
            <a:r>
              <a:rPr lang="uk-UA" sz="2400" dirty="0" smtClean="0">
                <a:latin typeface="+mn-lt"/>
              </a:rPr>
              <a:t>до реалізації інфраструктурних проектів</a:t>
            </a:r>
            <a:endParaRPr lang="ru-RU" sz="24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91630"/>
            <a:ext cx="8640960" cy="3394472"/>
          </a:xfrm>
        </p:spPr>
        <p:txBody>
          <a:bodyPr>
            <a:noAutofit/>
          </a:bodyPr>
          <a:lstStyle/>
          <a:p>
            <a:pPr algn="just"/>
            <a:r>
              <a:rPr lang="uk-UA" sz="1200" dirty="0" smtClean="0"/>
              <a:t>Представники місцевої влади, що брали участь в експертному дослідженні, часто розповідають про свої намагання чи спроби колег вирішувати інфраструктурні проблеми міста шляхом </a:t>
            </a:r>
            <a:r>
              <a:rPr lang="uk-UA" sz="1200" b="1" dirty="0" smtClean="0"/>
              <a:t>залучення грантів</a:t>
            </a:r>
            <a:r>
              <a:rPr lang="uk-UA" sz="1200" dirty="0" smtClean="0"/>
              <a:t>. Є розуміння корисності цього механізму, зацікавленість у ньому. </a:t>
            </a:r>
          </a:p>
          <a:p>
            <a:pPr algn="just"/>
            <a:r>
              <a:rPr lang="uk-UA" sz="1200" dirty="0" smtClean="0"/>
              <a:t>Багато з них дуже </a:t>
            </a:r>
            <a:r>
              <a:rPr lang="uk-UA" sz="1200" b="1" dirty="0" smtClean="0"/>
              <a:t>зацікавлені у партнерстві </a:t>
            </a:r>
            <a:r>
              <a:rPr lang="uk-UA" sz="1200" dirty="0" smtClean="0"/>
              <a:t>з громадськими організаціями та небайдужими мешканцями міста. </a:t>
            </a:r>
          </a:p>
          <a:p>
            <a:pPr algn="just"/>
            <a:r>
              <a:rPr lang="uk-UA" sz="1200" dirty="0" smtClean="0"/>
              <a:t>Є </a:t>
            </a:r>
            <a:r>
              <a:rPr lang="uk-UA" sz="1200" b="1" dirty="0" smtClean="0"/>
              <a:t>позитивні сподівання щодо децентралізації</a:t>
            </a:r>
            <a:r>
              <a:rPr lang="uk-UA" sz="1200" dirty="0" smtClean="0"/>
              <a:t>, але й потреба у додатковій інформації щодо того, як буде функціонувати місцева влада в нових умовах.</a:t>
            </a:r>
          </a:p>
          <a:p>
            <a:pPr algn="just"/>
            <a:r>
              <a:rPr lang="uk-UA" sz="1200" dirty="0" smtClean="0"/>
              <a:t>З іншого боку, шанси реалізації певного інфраструктурного проекту дуже залежать від </a:t>
            </a:r>
            <a:r>
              <a:rPr lang="uk-UA" sz="1200" b="1" dirty="0" smtClean="0"/>
              <a:t>особистої зацікавленості ключових посадовців</a:t>
            </a:r>
            <a:r>
              <a:rPr lang="uk-UA" sz="1200" dirty="0" smtClean="0"/>
              <a:t>, зокрема мерів міст. Не всі мери є відкритими для співпраці. </a:t>
            </a:r>
          </a:p>
          <a:p>
            <a:pPr algn="just"/>
            <a:r>
              <a:rPr lang="uk-UA" sz="1200" dirty="0" smtClean="0"/>
              <a:t>Через </a:t>
            </a:r>
            <a:r>
              <a:rPr lang="uk-UA" sz="1200" b="1" dirty="0" smtClean="0"/>
              <a:t>ідеологічні розбіжності </a:t>
            </a:r>
            <a:r>
              <a:rPr lang="uk-UA" sz="1200" dirty="0" smtClean="0"/>
              <a:t>часто ускладнена взаємодія між різними гілками / рівнями влади (наприклад, між міською та обласною владою, або між мером та міськрадою), або між владою та громадськими організаціями. Проукраїнськи налаштовані активісти та представники влади нарікають на високопосадовців у своїх містах, що представляють опозицію уряду / колишню владу.</a:t>
            </a:r>
          </a:p>
          <a:p>
            <a:pPr marL="0" indent="0">
              <a:buNone/>
            </a:pPr>
            <a:r>
              <a:rPr lang="ru-RU" sz="1200" dirty="0"/>
              <a:t>	</a:t>
            </a:r>
            <a:endParaRPr lang="ru-RU" sz="1200" dirty="0" smtClean="0"/>
          </a:p>
          <a:p>
            <a:pPr marL="0" indent="0">
              <a:buNone/>
            </a:pPr>
            <a:r>
              <a:rPr lang="ru-RU" sz="1200" dirty="0"/>
              <a:t>	</a:t>
            </a:r>
            <a:r>
              <a:rPr lang="ru-RU" sz="1200" dirty="0" smtClean="0"/>
              <a:t>				             </a:t>
            </a:r>
            <a:r>
              <a:rPr lang="ru-RU" sz="800" dirty="0" err="1" smtClean="0"/>
              <a:t>Цей</a:t>
            </a:r>
            <a:r>
              <a:rPr lang="ru-RU" sz="800" dirty="0" smtClean="0"/>
              <a:t> </a:t>
            </a:r>
            <a:r>
              <a:rPr lang="ru-RU" sz="800" dirty="0"/>
              <a:t>проект </a:t>
            </a:r>
            <a:r>
              <a:rPr lang="ru-RU" sz="800" dirty="0" err="1"/>
              <a:t>фінансується</a:t>
            </a:r>
            <a:r>
              <a:rPr lang="ru-RU" sz="800" dirty="0"/>
              <a:t> </a:t>
            </a:r>
            <a:r>
              <a:rPr lang="ru-RU" sz="800" dirty="0" err="1"/>
              <a:t>Європейським</a:t>
            </a:r>
            <a:r>
              <a:rPr lang="ru-RU" sz="800" dirty="0"/>
              <a:t> Союзом</a:t>
            </a:r>
          </a:p>
          <a:p>
            <a:pPr marL="0" indent="0">
              <a:buNone/>
            </a:pPr>
            <a:r>
              <a:rPr lang="ru-RU" sz="800" dirty="0"/>
              <a:t> 	                            </a:t>
            </a:r>
            <a:r>
              <a:rPr lang="ru-RU" sz="800" dirty="0" smtClean="0"/>
              <a:t>		 </a:t>
            </a:r>
            <a:r>
              <a:rPr lang="ru-RU" sz="800" dirty="0" err="1" smtClean="0"/>
              <a:t>Усі</a:t>
            </a:r>
            <a:r>
              <a:rPr lang="ru-RU" sz="800" dirty="0" smtClean="0"/>
              <a:t> </a:t>
            </a:r>
            <a:r>
              <a:rPr lang="ru-RU" sz="800" dirty="0" err="1"/>
              <a:t>викладені</a:t>
            </a:r>
            <a:r>
              <a:rPr lang="ru-RU" sz="800" dirty="0"/>
              <a:t> </a:t>
            </a:r>
            <a:r>
              <a:rPr lang="ru-RU" sz="800" dirty="0" err="1"/>
              <a:t>позиції</a:t>
            </a:r>
            <a:r>
              <a:rPr lang="ru-RU" sz="800" dirty="0"/>
              <a:t> є </a:t>
            </a:r>
            <a:r>
              <a:rPr lang="ru-RU" sz="800" dirty="0" err="1"/>
              <a:t>особистими</a:t>
            </a:r>
            <a:r>
              <a:rPr lang="ru-RU" sz="800" dirty="0"/>
              <a:t> думками автора та, в </a:t>
            </a:r>
            <a:r>
              <a:rPr lang="ru-RU" sz="800" dirty="0" err="1"/>
              <a:t>жодному</a:t>
            </a:r>
            <a:r>
              <a:rPr lang="ru-RU" sz="800" dirty="0"/>
              <a:t> </a:t>
            </a:r>
            <a:r>
              <a:rPr lang="ru-RU" sz="800" dirty="0" err="1" smtClean="0"/>
              <a:t>разі</a:t>
            </a:r>
            <a:r>
              <a:rPr lang="ru-RU" sz="800" dirty="0" smtClean="0"/>
              <a:t>, не </a:t>
            </a:r>
            <a:r>
              <a:rPr lang="ru-RU" sz="800" dirty="0" err="1"/>
              <a:t>відображають</a:t>
            </a:r>
            <a:r>
              <a:rPr lang="ru-RU" sz="800" dirty="0"/>
              <a:t> </a:t>
            </a:r>
            <a:r>
              <a:rPr lang="ru-RU" sz="800" dirty="0" err="1"/>
              <a:t>позиції</a:t>
            </a:r>
            <a:r>
              <a:rPr lang="ru-RU" sz="800" dirty="0"/>
              <a:t> ЄС </a:t>
            </a:r>
          </a:p>
          <a:p>
            <a:pPr marL="0" indent="0" algn="just">
              <a:buNone/>
            </a:pP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325837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7494"/>
            <a:ext cx="8229600" cy="1008112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+mn-lt"/>
              </a:rPr>
              <a:t>Можливості залучення спільноти </a:t>
            </a:r>
            <a:br>
              <a:rPr lang="uk-UA" sz="2400" dirty="0" smtClean="0">
                <a:latin typeface="+mn-lt"/>
              </a:rPr>
            </a:br>
            <a:r>
              <a:rPr lang="uk-UA" sz="2400" dirty="0" smtClean="0">
                <a:latin typeface="+mn-lt"/>
              </a:rPr>
              <a:t>до реалізації </a:t>
            </a:r>
            <a:br>
              <a:rPr lang="uk-UA" sz="2400" dirty="0" smtClean="0">
                <a:latin typeface="+mn-lt"/>
              </a:rPr>
            </a:br>
            <a:r>
              <a:rPr lang="uk-UA" sz="2400" dirty="0" smtClean="0">
                <a:latin typeface="+mn-lt"/>
              </a:rPr>
              <a:t>інфраструктурних проектів</a:t>
            </a:r>
            <a:endParaRPr lang="ru-RU" sz="24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7654"/>
            <a:ext cx="8119814" cy="3384376"/>
          </a:xfrm>
        </p:spPr>
        <p:txBody>
          <a:bodyPr>
            <a:normAutofit/>
          </a:bodyPr>
          <a:lstStyle/>
          <a:p>
            <a:r>
              <a:rPr lang="uk-UA" sz="1200" dirty="0" smtClean="0"/>
              <a:t>Лише 5% ВПО є членами громадських/волонтерських організацій та інших співтовариств. Найчастіше ВПО працюють волонтерами при різноманітних церковних організаціях та Червоному хресті, рідше при благочинних фондах. 24% ВПО хотіли б брати участь у проектах по розвитку інфраструктури міста, 43% не бажають, а 33% - не визначились. </a:t>
            </a:r>
          </a:p>
          <a:p>
            <a:r>
              <a:rPr lang="uk-UA" sz="1200" dirty="0" smtClean="0"/>
              <a:t>Серед місцевого населення майже третина (29%) хотіли б допомагати розбудові інфраструктури своїх міст.</a:t>
            </a:r>
          </a:p>
          <a:p>
            <a:r>
              <a:rPr lang="uk-UA" sz="1200" dirty="0" smtClean="0"/>
              <a:t>Експерти зазначають, що самоорганізація серед ВПО не дуже поширена через їх тимчасовий статус і високу мобільність. З іншого боку, є позитивні приклади: “Свої люди” (Сєвєродонецьк), “Переселенці та громада разом” (Бердянськ).</a:t>
            </a:r>
          </a:p>
          <a:p>
            <a:endParaRPr lang="uk-UA" sz="1200" dirty="0"/>
          </a:p>
          <a:p>
            <a:endParaRPr lang="uk-UA" sz="1200" dirty="0" smtClean="0"/>
          </a:p>
          <a:p>
            <a:endParaRPr lang="uk-UA" sz="1200" dirty="0"/>
          </a:p>
          <a:p>
            <a:endParaRPr lang="uk-UA" sz="1200" dirty="0" smtClean="0"/>
          </a:p>
          <a:p>
            <a:pPr marL="0" indent="0">
              <a:buNone/>
            </a:pPr>
            <a:r>
              <a:rPr lang="ru-RU" sz="1200" dirty="0"/>
              <a:t>	</a:t>
            </a:r>
            <a:r>
              <a:rPr lang="ru-RU" sz="1200" dirty="0" smtClean="0"/>
              <a:t>				</a:t>
            </a:r>
            <a:r>
              <a:rPr lang="ru-RU" sz="900" dirty="0" err="1" smtClean="0"/>
              <a:t>Цей</a:t>
            </a:r>
            <a:r>
              <a:rPr lang="ru-RU" sz="900" dirty="0" smtClean="0"/>
              <a:t> </a:t>
            </a:r>
            <a:r>
              <a:rPr lang="ru-RU" sz="900" dirty="0"/>
              <a:t>проект </a:t>
            </a:r>
            <a:r>
              <a:rPr lang="ru-RU" sz="900" dirty="0" err="1"/>
              <a:t>фінансується</a:t>
            </a:r>
            <a:r>
              <a:rPr lang="ru-RU" sz="900" dirty="0"/>
              <a:t> </a:t>
            </a:r>
            <a:r>
              <a:rPr lang="ru-RU" sz="900" dirty="0" err="1"/>
              <a:t>Європейським</a:t>
            </a:r>
            <a:r>
              <a:rPr lang="ru-RU" sz="900" dirty="0"/>
              <a:t> Союзом</a:t>
            </a:r>
          </a:p>
          <a:p>
            <a:pPr marL="0" indent="0">
              <a:buNone/>
            </a:pPr>
            <a:r>
              <a:rPr lang="ru-RU" sz="900" dirty="0"/>
              <a:t> 	                        </a:t>
            </a:r>
            <a:r>
              <a:rPr lang="ru-RU" sz="900" dirty="0" smtClean="0"/>
              <a:t>	          </a:t>
            </a:r>
            <a:r>
              <a:rPr lang="ru-RU" sz="900" dirty="0" err="1"/>
              <a:t>Усі</a:t>
            </a:r>
            <a:r>
              <a:rPr lang="ru-RU" sz="900" dirty="0"/>
              <a:t> </a:t>
            </a:r>
            <a:r>
              <a:rPr lang="ru-RU" sz="900" dirty="0" err="1"/>
              <a:t>викладені</a:t>
            </a:r>
            <a:r>
              <a:rPr lang="ru-RU" sz="900" dirty="0"/>
              <a:t> </a:t>
            </a:r>
            <a:r>
              <a:rPr lang="ru-RU" sz="900" dirty="0" err="1"/>
              <a:t>позиції</a:t>
            </a:r>
            <a:r>
              <a:rPr lang="ru-RU" sz="900" dirty="0"/>
              <a:t> є </a:t>
            </a:r>
            <a:r>
              <a:rPr lang="ru-RU" sz="900" dirty="0" err="1"/>
              <a:t>особистими</a:t>
            </a:r>
            <a:r>
              <a:rPr lang="ru-RU" sz="900" dirty="0"/>
              <a:t> думками автора та, в </a:t>
            </a:r>
            <a:r>
              <a:rPr lang="ru-RU" sz="900" dirty="0" err="1"/>
              <a:t>жодному</a:t>
            </a:r>
            <a:r>
              <a:rPr lang="ru-RU" sz="900" dirty="0"/>
              <a:t> </a:t>
            </a:r>
            <a:r>
              <a:rPr lang="ru-RU" sz="900" dirty="0" err="1" smtClean="0"/>
              <a:t>разі</a:t>
            </a:r>
            <a:r>
              <a:rPr lang="ru-RU" sz="900" dirty="0" smtClean="0"/>
              <a:t>, не </a:t>
            </a:r>
            <a:r>
              <a:rPr lang="ru-RU" sz="900" dirty="0" err="1"/>
              <a:t>відображають</a:t>
            </a:r>
            <a:r>
              <a:rPr lang="ru-RU" sz="900" dirty="0"/>
              <a:t> </a:t>
            </a:r>
            <a:r>
              <a:rPr lang="ru-RU" sz="900" dirty="0" err="1"/>
              <a:t>позиції</a:t>
            </a:r>
            <a:r>
              <a:rPr lang="ru-RU" sz="900" dirty="0"/>
              <a:t> ЄС </a:t>
            </a:r>
          </a:p>
          <a:p>
            <a:endParaRPr lang="uk-UA" sz="1200" dirty="0"/>
          </a:p>
        </p:txBody>
      </p:sp>
    </p:spTree>
    <p:extLst>
      <p:ext uri="{BB962C8B-B14F-4D97-AF65-F5344CB8AC3E}">
        <p14:creationId xmlns:p14="http://schemas.microsoft.com/office/powerpoint/2010/main" xmlns="" val="129526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677472" cy="54006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+mn-lt"/>
              </a:rPr>
              <a:t>Nota </a:t>
            </a:r>
            <a:r>
              <a:rPr lang="en-US" sz="2400" dirty="0" err="1" smtClean="0">
                <a:latin typeface="+mn-lt"/>
              </a:rPr>
              <a:t>Bene</a:t>
            </a:r>
            <a:endParaRPr lang="ru-RU" sz="24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07654"/>
            <a:ext cx="7975798" cy="3240360"/>
          </a:xfrm>
        </p:spPr>
        <p:txBody>
          <a:bodyPr>
            <a:normAutofit fontScale="92500" lnSpcReduction="10000"/>
          </a:bodyPr>
          <a:lstStyle/>
          <a:p>
            <a:r>
              <a:rPr lang="ru-RU" sz="1400" dirty="0" err="1" smtClean="0"/>
              <a:t>Результати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дослідження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представляють</a:t>
            </a:r>
            <a:r>
              <a:rPr lang="ru-RU" sz="1400" dirty="0" smtClean="0"/>
              <a:t> собою </a:t>
            </a:r>
            <a:r>
              <a:rPr lang="ru-RU" sz="1400" dirty="0" err="1" smtClean="0"/>
              <a:t>узагальнення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основних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тенденцій</a:t>
            </a:r>
            <a:r>
              <a:rPr lang="ru-RU" sz="1400" dirty="0" smtClean="0"/>
              <a:t> по </a:t>
            </a:r>
            <a:r>
              <a:rPr lang="ru-RU" sz="1400" dirty="0" err="1" smtClean="0"/>
              <a:t>всіх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містах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входили в </a:t>
            </a:r>
            <a:r>
              <a:rPr lang="ru-RU" sz="1400" dirty="0" err="1" smtClean="0"/>
              <a:t>дослідження</a:t>
            </a:r>
            <a:r>
              <a:rPr lang="ru-RU" sz="1400" dirty="0" smtClean="0"/>
              <a:t>. Тим не </a:t>
            </a:r>
            <a:r>
              <a:rPr lang="ru-RU" sz="1400" dirty="0" err="1" smtClean="0"/>
              <a:t>менш</a:t>
            </a:r>
            <a:r>
              <a:rPr lang="ru-RU" sz="1400" dirty="0" smtClean="0"/>
              <a:t>, </a:t>
            </a:r>
            <a:r>
              <a:rPr lang="ru-RU" sz="1400" dirty="0" err="1" smtClean="0"/>
              <a:t>слід</a:t>
            </a:r>
            <a:r>
              <a:rPr lang="ru-RU" sz="1400" dirty="0" smtClean="0"/>
              <a:t> </a:t>
            </a:r>
            <a:r>
              <a:rPr lang="ru-RU" sz="1400" dirty="0" err="1" smtClean="0"/>
              <a:t>враховувати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у </a:t>
            </a:r>
            <a:r>
              <a:rPr lang="ru-RU" sz="1400" dirty="0" err="1" smtClean="0"/>
              <a:t>кожній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спільноті</a:t>
            </a:r>
            <a:r>
              <a:rPr lang="ru-RU" sz="1400" dirty="0" smtClean="0"/>
              <a:t> </a:t>
            </a:r>
            <a:r>
              <a:rPr lang="ru-RU" sz="1400" dirty="0" err="1" smtClean="0"/>
              <a:t>ситуація</a:t>
            </a:r>
            <a:r>
              <a:rPr lang="ru-RU" sz="1400" dirty="0" smtClean="0"/>
              <a:t> </a:t>
            </a:r>
            <a:r>
              <a:rPr lang="ru-RU" sz="1400" dirty="0" err="1" smtClean="0"/>
              <a:t>має</a:t>
            </a:r>
            <a:r>
              <a:rPr lang="ru-RU" sz="1400" dirty="0" smtClean="0"/>
              <a:t> свою </a:t>
            </a:r>
            <a:r>
              <a:rPr lang="ru-RU" sz="1400" dirty="0" err="1" smtClean="0"/>
              <a:t>специфіку</a:t>
            </a:r>
            <a:r>
              <a:rPr lang="ru-RU" sz="1400" dirty="0" smtClean="0"/>
              <a:t>: </a:t>
            </a:r>
            <a:r>
              <a:rPr lang="ru-RU" sz="1400" dirty="0" err="1" smtClean="0"/>
              <a:t>активність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спільноти</a:t>
            </a:r>
            <a:r>
              <a:rPr lang="ru-RU" sz="1400" dirty="0" smtClean="0"/>
              <a:t>, характеристики ВПО, </a:t>
            </a:r>
            <a:r>
              <a:rPr lang="ru-RU" sz="1400" dirty="0" err="1" smtClean="0"/>
              <a:t>інфраструктурні</a:t>
            </a:r>
            <a:r>
              <a:rPr lang="ru-RU" sz="1400" dirty="0" smtClean="0"/>
              <a:t> потреби </a:t>
            </a:r>
            <a:r>
              <a:rPr lang="ru-RU" sz="1400" dirty="0" err="1" smtClean="0"/>
              <a:t>і</a:t>
            </a:r>
            <a:r>
              <a:rPr lang="ru-RU" sz="1400" dirty="0" smtClean="0"/>
              <a:t> т.д.</a:t>
            </a:r>
            <a:endParaRPr lang="uk-UA" sz="1400" dirty="0" smtClean="0"/>
          </a:p>
          <a:p>
            <a:r>
              <a:rPr lang="uk-UA" sz="1400" dirty="0" smtClean="0"/>
              <a:t>Так само і ВПО відрізняються між собою: є більш адаптовані, активні та контактні, є більш пасивні та орієнтовані на сторонню допомогу.</a:t>
            </a:r>
          </a:p>
          <a:p>
            <a:r>
              <a:rPr lang="uk-UA" sz="1400" dirty="0" smtClean="0"/>
              <a:t>Відтак, необхідний індивідуальний підхід до кожної спільноти, де реалізуються проекти.</a:t>
            </a:r>
          </a:p>
          <a:p>
            <a:endParaRPr lang="uk-UA" sz="1400" dirty="0"/>
          </a:p>
          <a:p>
            <a:endParaRPr lang="uk-UA" sz="1400" dirty="0" smtClean="0"/>
          </a:p>
          <a:p>
            <a:pPr marL="0" indent="0">
              <a:buNone/>
            </a:pPr>
            <a:r>
              <a:rPr lang="ru-RU" sz="1400" dirty="0"/>
              <a:t>	</a:t>
            </a:r>
            <a:endParaRPr lang="ru-RU" sz="1400" dirty="0" smtClean="0"/>
          </a:p>
          <a:p>
            <a:pPr marL="0" indent="0">
              <a:buNone/>
            </a:pPr>
            <a:endParaRPr lang="ru-RU" sz="1400" dirty="0"/>
          </a:p>
          <a:p>
            <a:pPr marL="0" indent="0">
              <a:buNone/>
            </a:pPr>
            <a:r>
              <a:rPr lang="ru-RU" sz="1400" dirty="0" smtClean="0"/>
              <a:t>					</a:t>
            </a:r>
          </a:p>
          <a:p>
            <a:pPr marL="0" indent="0">
              <a:buNone/>
            </a:pPr>
            <a:r>
              <a:rPr lang="ru-RU" sz="1400" dirty="0"/>
              <a:t>	</a:t>
            </a:r>
            <a:r>
              <a:rPr lang="ru-RU" sz="1400" dirty="0" smtClean="0"/>
              <a:t>				     </a:t>
            </a:r>
            <a:r>
              <a:rPr lang="ru-RU" sz="900" dirty="0" err="1" smtClean="0"/>
              <a:t>Цей</a:t>
            </a:r>
            <a:r>
              <a:rPr lang="ru-RU" sz="900" dirty="0" smtClean="0"/>
              <a:t> </a:t>
            </a:r>
            <a:r>
              <a:rPr lang="ru-RU" sz="900" dirty="0"/>
              <a:t>проект </a:t>
            </a:r>
            <a:r>
              <a:rPr lang="ru-RU" sz="900" dirty="0" err="1"/>
              <a:t>фінансується</a:t>
            </a:r>
            <a:r>
              <a:rPr lang="ru-RU" sz="900" dirty="0"/>
              <a:t> </a:t>
            </a:r>
            <a:r>
              <a:rPr lang="ru-RU" sz="900" dirty="0" err="1"/>
              <a:t>Європейським</a:t>
            </a:r>
            <a:r>
              <a:rPr lang="ru-RU" sz="900" dirty="0"/>
              <a:t> Союзом</a:t>
            </a:r>
          </a:p>
          <a:p>
            <a:pPr marL="0" indent="0">
              <a:buNone/>
            </a:pPr>
            <a:r>
              <a:rPr lang="ru-RU" sz="900" dirty="0"/>
              <a:t> 	   </a:t>
            </a:r>
            <a:r>
              <a:rPr lang="ru-RU" sz="900" dirty="0" smtClean="0"/>
              <a:t>   	                                </a:t>
            </a:r>
            <a:r>
              <a:rPr lang="ru-RU" sz="900" dirty="0" err="1"/>
              <a:t>Усі</a:t>
            </a:r>
            <a:r>
              <a:rPr lang="ru-RU" sz="900" dirty="0"/>
              <a:t> </a:t>
            </a:r>
            <a:r>
              <a:rPr lang="ru-RU" sz="900" dirty="0" err="1"/>
              <a:t>викладені</a:t>
            </a:r>
            <a:r>
              <a:rPr lang="ru-RU" sz="900" dirty="0"/>
              <a:t> </a:t>
            </a:r>
            <a:r>
              <a:rPr lang="ru-RU" sz="900" dirty="0" err="1"/>
              <a:t>позиції</a:t>
            </a:r>
            <a:r>
              <a:rPr lang="ru-RU" sz="900" dirty="0"/>
              <a:t> є </a:t>
            </a:r>
            <a:r>
              <a:rPr lang="ru-RU" sz="900" dirty="0" err="1"/>
              <a:t>особистими</a:t>
            </a:r>
            <a:r>
              <a:rPr lang="ru-RU" sz="900" dirty="0"/>
              <a:t> думками автора та, в </a:t>
            </a:r>
            <a:r>
              <a:rPr lang="ru-RU" sz="900" dirty="0" err="1"/>
              <a:t>жодному</a:t>
            </a:r>
            <a:r>
              <a:rPr lang="ru-RU" sz="900" dirty="0"/>
              <a:t> </a:t>
            </a:r>
            <a:r>
              <a:rPr lang="ru-RU" sz="900" dirty="0" err="1"/>
              <a:t>разі</a:t>
            </a:r>
            <a:r>
              <a:rPr lang="ru-RU" sz="900" dirty="0"/>
              <a:t> </a:t>
            </a:r>
            <a:r>
              <a:rPr lang="ru-RU" sz="900" dirty="0" smtClean="0"/>
              <a:t>, не </a:t>
            </a:r>
            <a:r>
              <a:rPr lang="ru-RU" sz="900" dirty="0" err="1"/>
              <a:t>відображають</a:t>
            </a:r>
            <a:r>
              <a:rPr lang="ru-RU" sz="900" dirty="0"/>
              <a:t> </a:t>
            </a:r>
            <a:r>
              <a:rPr lang="ru-RU" sz="900" dirty="0" err="1"/>
              <a:t>позиції</a:t>
            </a:r>
            <a:r>
              <a:rPr lang="ru-RU" sz="900" dirty="0"/>
              <a:t> ЄС 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72485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8686800" cy="576064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+mn-lt"/>
              </a:rPr>
              <a:t>Компоненти дослідження</a:t>
            </a:r>
            <a:endParaRPr lang="ru-RU" sz="24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97564"/>
            <a:ext cx="9144000" cy="4245936"/>
          </a:xfrm>
        </p:spPr>
        <p:txBody>
          <a:bodyPr>
            <a:normAutofit fontScale="32500" lnSpcReduction="20000"/>
          </a:bodyPr>
          <a:lstStyle/>
          <a:p>
            <a:pPr marL="514350" indent="-514350" algn="just">
              <a:spcAft>
                <a:spcPts val="600"/>
              </a:spcAft>
              <a:buFont typeface="+mj-lt"/>
              <a:buAutoNum type="romanUcPeriod"/>
            </a:pPr>
            <a:r>
              <a:rPr lang="uk-UA" sz="3300" b="1" baseline="0" dirty="0" smtClean="0">
                <a:solidFill>
                  <a:schemeClr val="tx2"/>
                </a:solidFill>
              </a:rPr>
              <a:t>Особисті </a:t>
            </a:r>
            <a:r>
              <a:rPr lang="uk-UA" sz="3300" b="1" baseline="0" dirty="0" err="1" smtClean="0">
                <a:solidFill>
                  <a:schemeClr val="tx2"/>
                </a:solidFill>
              </a:rPr>
              <a:t>напівструктуровані</a:t>
            </a:r>
            <a:r>
              <a:rPr lang="uk-UA" sz="3300" b="1" baseline="0" dirty="0" smtClean="0">
                <a:solidFill>
                  <a:schemeClr val="tx2"/>
                </a:solidFill>
              </a:rPr>
              <a:t> </a:t>
            </a:r>
            <a:r>
              <a:rPr lang="uk-UA" sz="3300" b="1" baseline="0" dirty="0" err="1" smtClean="0">
                <a:solidFill>
                  <a:schemeClr val="tx2"/>
                </a:solidFill>
              </a:rPr>
              <a:t>інтерв</a:t>
            </a:r>
            <a:r>
              <a:rPr lang="en-US" sz="3300" b="1" baseline="0" dirty="0" smtClean="0">
                <a:solidFill>
                  <a:schemeClr val="tx2"/>
                </a:solidFill>
              </a:rPr>
              <a:t>’</a:t>
            </a:r>
            <a:r>
              <a:rPr lang="uk-UA" sz="3300" b="1" baseline="0" dirty="0" smtClean="0">
                <a:solidFill>
                  <a:schemeClr val="tx2"/>
                </a:solidFill>
              </a:rPr>
              <a:t>ю із внутрішньо переміщеними особами.</a:t>
            </a:r>
          </a:p>
          <a:p>
            <a:pPr marL="914400" lvl="1" indent="-5143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uk-UA" sz="2500" dirty="0" smtClean="0"/>
              <a:t>425 </a:t>
            </a:r>
            <a:r>
              <a:rPr lang="uk-UA" sz="2500" dirty="0" err="1" smtClean="0"/>
              <a:t>інтерв</a:t>
            </a:r>
            <a:r>
              <a:rPr lang="en-US" sz="2500" dirty="0" smtClean="0"/>
              <a:t>’</a:t>
            </a:r>
            <a:r>
              <a:rPr lang="uk-UA" sz="2500" dirty="0" smtClean="0"/>
              <a:t>ю</a:t>
            </a:r>
            <a:r>
              <a:rPr lang="en-US" sz="2500" dirty="0" smtClean="0"/>
              <a:t> </a:t>
            </a:r>
            <a:r>
              <a:rPr lang="ru-RU" sz="2500" dirty="0" smtClean="0"/>
              <a:t>у </a:t>
            </a:r>
            <a:r>
              <a:rPr lang="uk-UA" sz="2500" dirty="0" err="1" smtClean="0"/>
              <a:t>Слов</a:t>
            </a:r>
            <a:r>
              <a:rPr lang="en-US" sz="2500" dirty="0" smtClean="0"/>
              <a:t>’</a:t>
            </a:r>
            <a:r>
              <a:rPr lang="uk-UA" sz="2500" dirty="0" err="1" smtClean="0"/>
              <a:t>янську</a:t>
            </a:r>
            <a:r>
              <a:rPr lang="uk-UA" sz="2500" dirty="0" smtClean="0"/>
              <a:t>, </a:t>
            </a:r>
            <a:r>
              <a:rPr lang="uk-UA" sz="2500" dirty="0" err="1" smtClean="0"/>
              <a:t>Сєвєродонецьку</a:t>
            </a:r>
            <a:r>
              <a:rPr lang="uk-UA" sz="2500" dirty="0" smtClean="0"/>
              <a:t>, Бердянську, Нікополі, Чугуєві та Дергачах.</a:t>
            </a:r>
            <a:endParaRPr lang="ru-RU" sz="2500" dirty="0" smtClean="0"/>
          </a:p>
          <a:p>
            <a:pPr marL="914400" lvl="1" indent="-5143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uk-UA" sz="2500" dirty="0" smtClean="0"/>
              <a:t>Завдання: дослідити життєву ситуацію, потреби та проблеми ВПО, рівень осілості, ідентичність, стосунки з місцевим населенням та іншими ВПО, досвід взаємодії з державними органами, рівень громадської активності та можливості щодо залучення до відбудови регіону.</a:t>
            </a:r>
            <a:endParaRPr lang="ru-RU" sz="2500" dirty="0" smtClean="0"/>
          </a:p>
          <a:p>
            <a:pPr marL="514350" indent="-514350" algn="just">
              <a:spcAft>
                <a:spcPts val="600"/>
              </a:spcAft>
              <a:buFont typeface="+mj-lt"/>
              <a:buAutoNum type="romanUcPeriod"/>
            </a:pPr>
            <a:r>
              <a:rPr lang="uk-UA" sz="3300" b="1" dirty="0" smtClean="0">
                <a:solidFill>
                  <a:schemeClr val="tx2"/>
                </a:solidFill>
              </a:rPr>
              <a:t>Телефонне опитування</a:t>
            </a:r>
            <a:r>
              <a:rPr lang="uk-UA" sz="3300" b="1" baseline="0" dirty="0" smtClean="0">
                <a:solidFill>
                  <a:schemeClr val="tx2"/>
                </a:solidFill>
              </a:rPr>
              <a:t> </a:t>
            </a:r>
            <a:r>
              <a:rPr lang="uk-UA" sz="3300" b="1" dirty="0" smtClean="0">
                <a:solidFill>
                  <a:schemeClr val="tx2"/>
                </a:solidFill>
              </a:rPr>
              <a:t>місцевого</a:t>
            </a:r>
            <a:r>
              <a:rPr lang="uk-UA" sz="3300" b="1" baseline="0" dirty="0" smtClean="0">
                <a:solidFill>
                  <a:schemeClr val="tx2"/>
                </a:solidFill>
              </a:rPr>
              <a:t> населення.</a:t>
            </a:r>
          </a:p>
          <a:p>
            <a:pPr marL="914400" lvl="1" indent="-5143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uk-UA" sz="2500" dirty="0" smtClean="0"/>
              <a:t>2000 </a:t>
            </a:r>
            <a:r>
              <a:rPr lang="uk-UA" sz="2500" dirty="0" err="1" smtClean="0"/>
              <a:t>інтерв</a:t>
            </a:r>
            <a:r>
              <a:rPr lang="en-US" sz="2500" dirty="0" smtClean="0"/>
              <a:t>’</a:t>
            </a:r>
            <a:r>
              <a:rPr lang="uk-UA" sz="2500" dirty="0" smtClean="0"/>
              <a:t>ю у містах із населенням до 165 тис. Донецької, Луганської, Дніпропетровської, Запорізької та Харківської областей по стаціонарних телефонах.</a:t>
            </a:r>
          </a:p>
          <a:p>
            <a:pPr marL="914400" lvl="1" indent="-5143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uk-UA" sz="2500" dirty="0" smtClean="0"/>
              <a:t>Завдання: дослідити першочергові потреби та проблеми населення невеликих міст, стосунки з ВПО, рівень їх довіри до інституцій та громадянської активності, можливості щодо залучення до відбудови регіону.</a:t>
            </a:r>
            <a:endParaRPr lang="ru-RU" sz="2500" dirty="0" smtClean="0"/>
          </a:p>
          <a:p>
            <a:pPr marL="514350" indent="-514350" algn="just">
              <a:spcAft>
                <a:spcPts val="600"/>
              </a:spcAft>
              <a:buFont typeface="+mj-lt"/>
              <a:buAutoNum type="romanUcPeriod"/>
            </a:pPr>
            <a:r>
              <a:rPr lang="uk-UA" sz="3300" b="1" dirty="0" err="1" smtClean="0">
                <a:solidFill>
                  <a:schemeClr val="tx2"/>
                </a:solidFill>
              </a:rPr>
              <a:t>Інтерв</a:t>
            </a:r>
            <a:r>
              <a:rPr lang="en-US" sz="3300" b="1" dirty="0" smtClean="0">
                <a:solidFill>
                  <a:schemeClr val="tx2"/>
                </a:solidFill>
              </a:rPr>
              <a:t>’</a:t>
            </a:r>
            <a:r>
              <a:rPr lang="uk-UA" sz="3300" b="1" dirty="0" smtClean="0">
                <a:solidFill>
                  <a:schemeClr val="tx2"/>
                </a:solidFill>
              </a:rPr>
              <a:t>ю та фокус-групи з активістами,</a:t>
            </a:r>
            <a:r>
              <a:rPr lang="uk-UA" sz="3300" b="1" baseline="0" dirty="0" smtClean="0">
                <a:solidFill>
                  <a:schemeClr val="tx2"/>
                </a:solidFill>
              </a:rPr>
              <a:t> посадовцями з місцевої влади та активними представниками спільноти ВПО.</a:t>
            </a:r>
          </a:p>
          <a:p>
            <a:pPr marL="914400" lvl="1" indent="-5143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uk-UA" sz="2500" dirty="0" smtClean="0"/>
              <a:t>6 фокус-груп та 10 глибинних </a:t>
            </a:r>
            <a:r>
              <a:rPr lang="uk-UA" sz="2500" dirty="0" err="1" smtClean="0"/>
              <a:t>інтерв</a:t>
            </a:r>
            <a:r>
              <a:rPr lang="en-US" sz="2500" dirty="0" smtClean="0"/>
              <a:t>’</a:t>
            </a:r>
            <a:r>
              <a:rPr lang="uk-UA" sz="2500" dirty="0" smtClean="0"/>
              <a:t>ю </a:t>
            </a:r>
            <a:r>
              <a:rPr lang="ru-RU" sz="2500" dirty="0" smtClean="0"/>
              <a:t>у </a:t>
            </a:r>
            <a:r>
              <a:rPr lang="uk-UA" sz="2500" dirty="0" err="1" smtClean="0"/>
              <a:t>Слов</a:t>
            </a:r>
            <a:r>
              <a:rPr lang="en-US" sz="2500" dirty="0" smtClean="0"/>
              <a:t>’</a:t>
            </a:r>
            <a:r>
              <a:rPr lang="uk-UA" sz="2500" dirty="0" err="1" smtClean="0"/>
              <a:t>янську</a:t>
            </a:r>
            <a:r>
              <a:rPr lang="uk-UA" sz="2500" dirty="0" smtClean="0"/>
              <a:t>, </a:t>
            </a:r>
            <a:r>
              <a:rPr lang="uk-UA" sz="2500" dirty="0" err="1" smtClean="0"/>
              <a:t>Сєвєродонецьку</a:t>
            </a:r>
            <a:r>
              <a:rPr lang="uk-UA" sz="2500" dirty="0" smtClean="0"/>
              <a:t>, Бердянську, Нікополі, Чугуєві та Дергачах.</a:t>
            </a:r>
            <a:endParaRPr lang="ru-RU" sz="2500" dirty="0" smtClean="0"/>
          </a:p>
          <a:p>
            <a:pPr marL="914400" lvl="1" indent="-5143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uk-UA" sz="2500" dirty="0" smtClean="0"/>
              <a:t>Завдання: з</a:t>
            </a:r>
            <a:r>
              <a:rPr lang="en-US" sz="2500" dirty="0" smtClean="0"/>
              <a:t>’</a:t>
            </a:r>
            <a:r>
              <a:rPr lang="uk-UA" sz="2500" dirty="0" smtClean="0"/>
              <a:t>ясувати потреби та проблеми цільових міст та ВПО, що у них проживають, з точки зору влади та активної громадськості, оцінити рівень інституційної спроможності щодо вирішення цих проблем, особливості взаємодії гілок/рівнів влади між собою та з громадянським суспільством.</a:t>
            </a:r>
            <a:endParaRPr lang="ru-RU" sz="2500" dirty="0" smtClean="0"/>
          </a:p>
          <a:p>
            <a:pPr marL="514350" indent="-514350" algn="just">
              <a:spcAft>
                <a:spcPts val="600"/>
              </a:spcAft>
              <a:buFont typeface="+mj-lt"/>
              <a:buAutoNum type="romanUcPeriod"/>
            </a:pPr>
            <a:r>
              <a:rPr lang="uk-UA" sz="3300" b="1" dirty="0" smtClean="0">
                <a:solidFill>
                  <a:schemeClr val="tx2"/>
                </a:solidFill>
              </a:rPr>
              <a:t>Огляд попередніх</a:t>
            </a:r>
            <a:r>
              <a:rPr lang="uk-UA" sz="3300" b="1" baseline="0" dirty="0" smtClean="0">
                <a:solidFill>
                  <a:schemeClr val="tx2"/>
                </a:solidFill>
              </a:rPr>
              <a:t> </a:t>
            </a:r>
            <a:r>
              <a:rPr lang="uk-UA" sz="3300" b="1" dirty="0" smtClean="0">
                <a:solidFill>
                  <a:schemeClr val="tx2"/>
                </a:solidFill>
              </a:rPr>
              <a:t>досліджень щодо профілю та життєвої</a:t>
            </a:r>
            <a:r>
              <a:rPr lang="uk-UA" sz="3300" b="1" baseline="0" dirty="0" smtClean="0">
                <a:solidFill>
                  <a:schemeClr val="tx2"/>
                </a:solidFill>
              </a:rPr>
              <a:t> ситуації ВПО.</a:t>
            </a:r>
          </a:p>
          <a:p>
            <a:pPr marL="914400" lvl="1" indent="-5143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uk-UA" sz="2500" dirty="0" smtClean="0"/>
              <a:t>Кабінетне дослідження на основі матеріалів, наявних у відкритому доступі.</a:t>
            </a:r>
            <a:endParaRPr lang="ru-RU" sz="2500" dirty="0" smtClean="0"/>
          </a:p>
          <a:p>
            <a:pPr marL="914400" lvl="1" indent="-5143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uk-UA" sz="2500" dirty="0" smtClean="0"/>
              <a:t>Завдання: підсумувати вже наявну інформацію для порівняння та доповнення отриманих результатів.</a:t>
            </a:r>
          </a:p>
          <a:p>
            <a:pPr marL="914400" lvl="1" indent="-514350" algn="just">
              <a:spcAft>
                <a:spcPts val="600"/>
              </a:spcAft>
              <a:buFont typeface="Arial" pitchFamily="34" charset="0"/>
              <a:buChar char="•"/>
            </a:pPr>
            <a:endParaRPr lang="uk-UA" sz="2500" dirty="0"/>
          </a:p>
          <a:p>
            <a:pPr marL="0" indent="0">
              <a:buNone/>
            </a:pPr>
            <a:r>
              <a:rPr lang="ru-RU" sz="1400" dirty="0"/>
              <a:t>	</a:t>
            </a:r>
            <a:r>
              <a:rPr lang="ru-RU" sz="1400" dirty="0" smtClean="0"/>
              <a:t>					</a:t>
            </a:r>
            <a:r>
              <a:rPr lang="ru-RU" sz="2500" dirty="0" err="1" smtClean="0"/>
              <a:t>Цей</a:t>
            </a:r>
            <a:r>
              <a:rPr lang="ru-RU" sz="2500" dirty="0" smtClean="0"/>
              <a:t> </a:t>
            </a:r>
            <a:r>
              <a:rPr lang="ru-RU" sz="2500" dirty="0"/>
              <a:t>проект </a:t>
            </a:r>
            <a:r>
              <a:rPr lang="ru-RU" sz="2500" dirty="0" err="1"/>
              <a:t>фінансується</a:t>
            </a:r>
            <a:r>
              <a:rPr lang="ru-RU" sz="2500" dirty="0"/>
              <a:t> </a:t>
            </a:r>
            <a:r>
              <a:rPr lang="ru-RU" sz="2500" dirty="0" err="1"/>
              <a:t>Європейським</a:t>
            </a:r>
            <a:r>
              <a:rPr lang="ru-RU" sz="2500" dirty="0"/>
              <a:t> Союзом</a:t>
            </a:r>
          </a:p>
          <a:p>
            <a:pPr marL="0" indent="0">
              <a:buNone/>
            </a:pPr>
            <a:r>
              <a:rPr lang="ru-RU" sz="2500" dirty="0"/>
              <a:t> 	                         </a:t>
            </a:r>
            <a:r>
              <a:rPr lang="ru-RU" sz="2500" dirty="0" smtClean="0"/>
              <a:t>		                      </a:t>
            </a:r>
            <a:r>
              <a:rPr lang="ru-RU" sz="2500" dirty="0" err="1"/>
              <a:t>Усі</a:t>
            </a:r>
            <a:r>
              <a:rPr lang="ru-RU" sz="2500" dirty="0"/>
              <a:t> </a:t>
            </a:r>
            <a:r>
              <a:rPr lang="ru-RU" sz="2500" dirty="0" err="1"/>
              <a:t>викладені</a:t>
            </a:r>
            <a:r>
              <a:rPr lang="ru-RU" sz="2500" dirty="0"/>
              <a:t> </a:t>
            </a:r>
            <a:r>
              <a:rPr lang="ru-RU" sz="2500" dirty="0" err="1"/>
              <a:t>позиції</a:t>
            </a:r>
            <a:r>
              <a:rPr lang="ru-RU" sz="2500" dirty="0"/>
              <a:t> є </a:t>
            </a:r>
            <a:r>
              <a:rPr lang="ru-RU" sz="2500" dirty="0" err="1"/>
              <a:t>особистими</a:t>
            </a:r>
            <a:r>
              <a:rPr lang="ru-RU" sz="2500" dirty="0"/>
              <a:t> думками автора та, в </a:t>
            </a:r>
            <a:r>
              <a:rPr lang="ru-RU" sz="2500" dirty="0" err="1"/>
              <a:t>жодному</a:t>
            </a:r>
            <a:r>
              <a:rPr lang="ru-RU" sz="2500" dirty="0"/>
              <a:t> </a:t>
            </a:r>
            <a:r>
              <a:rPr lang="ru-RU" sz="2500" dirty="0" err="1" smtClean="0"/>
              <a:t>разі</a:t>
            </a:r>
            <a:r>
              <a:rPr lang="ru-RU" sz="2500" dirty="0" smtClean="0"/>
              <a:t>, не </a:t>
            </a:r>
            <a:r>
              <a:rPr lang="ru-RU" sz="2500" dirty="0" err="1"/>
              <a:t>відображають</a:t>
            </a:r>
            <a:r>
              <a:rPr lang="ru-RU" sz="2500" dirty="0"/>
              <a:t> </a:t>
            </a:r>
            <a:r>
              <a:rPr lang="ru-RU" sz="2500" dirty="0" err="1"/>
              <a:t>позиції</a:t>
            </a:r>
            <a:r>
              <a:rPr lang="ru-RU" sz="2500" dirty="0"/>
              <a:t> ЄС </a:t>
            </a:r>
          </a:p>
          <a:p>
            <a:pPr marL="914400" lvl="1" indent="-514350" algn="just">
              <a:spcAft>
                <a:spcPts val="600"/>
              </a:spcAft>
              <a:buFont typeface="Arial" pitchFamily="34" charset="0"/>
              <a:buChar char="•"/>
            </a:pPr>
            <a:endParaRPr lang="ru-RU" sz="2500" dirty="0" smtClean="0"/>
          </a:p>
        </p:txBody>
      </p:sp>
    </p:spTree>
    <p:extLst>
      <p:ext uri="{BB962C8B-B14F-4D97-AF65-F5344CB8AC3E}">
        <p14:creationId xmlns:p14="http://schemas.microsoft.com/office/powerpoint/2010/main" xmlns="" val="177956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229600" cy="583574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+mn-lt"/>
              </a:rPr>
              <a:t>Дані щодо чисельності </a:t>
            </a:r>
            <a:br>
              <a:rPr lang="uk-UA" sz="2400" dirty="0" smtClean="0">
                <a:latin typeface="+mn-lt"/>
              </a:rPr>
            </a:br>
            <a:r>
              <a:rPr lang="uk-UA" sz="2400" dirty="0" smtClean="0">
                <a:latin typeface="+mn-lt"/>
              </a:rPr>
              <a:t>та демографічної структури ВПО</a:t>
            </a:r>
            <a:endParaRPr lang="ru-RU" sz="24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21600"/>
            <a:ext cx="8712968" cy="387042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sz="1800" b="1" dirty="0" smtClean="0">
                <a:solidFill>
                  <a:schemeClr val="tx2"/>
                </a:solidFill>
              </a:rPr>
              <a:t>Офіційна статистика щодо кількості ВПО неточно відображає дійсний стан справ та не описує динаміку у досліджуваних містах.</a:t>
            </a:r>
          </a:p>
          <a:p>
            <a:pPr algn="just"/>
            <a:endParaRPr lang="uk-UA" sz="1600" dirty="0"/>
          </a:p>
          <a:p>
            <a:pPr algn="just"/>
            <a:r>
              <a:rPr lang="uk-UA" sz="1600" dirty="0" smtClean="0"/>
              <a:t>Місцеві експерти вказують на те, що в їх містах </a:t>
            </a:r>
            <a:r>
              <a:rPr lang="uk-UA" sz="1600" b="1" dirty="0" smtClean="0"/>
              <a:t>реально проживає менша кількість ВПО</a:t>
            </a:r>
            <a:r>
              <a:rPr lang="uk-UA" sz="1600" dirty="0" smtClean="0"/>
              <a:t>, аніж зареєстровано (наприклад, у </a:t>
            </a:r>
            <a:r>
              <a:rPr lang="uk-UA" sz="1600" dirty="0" err="1" smtClean="0"/>
              <a:t>Слов</a:t>
            </a:r>
            <a:r>
              <a:rPr lang="en-US" sz="1600" dirty="0" smtClean="0"/>
              <a:t>’</a:t>
            </a:r>
            <a:r>
              <a:rPr lang="uk-UA" sz="1600" dirty="0" err="1" smtClean="0"/>
              <a:t>янську</a:t>
            </a:r>
            <a:r>
              <a:rPr lang="uk-UA" sz="1600" dirty="0" smtClean="0"/>
              <a:t> – близько 50% від зареєстрованої кількості, у </a:t>
            </a:r>
            <a:r>
              <a:rPr lang="uk-UA" sz="1600" dirty="0" err="1" smtClean="0"/>
              <a:t>Сєвєродонецьку</a:t>
            </a:r>
            <a:r>
              <a:rPr lang="uk-UA" sz="1600" dirty="0" smtClean="0"/>
              <a:t> – близько 40%, у Дергачах – до 60%).</a:t>
            </a:r>
          </a:p>
          <a:p>
            <a:pPr algn="just"/>
            <a:endParaRPr lang="uk-UA" sz="800" dirty="0" smtClean="0"/>
          </a:p>
          <a:p>
            <a:pPr algn="just"/>
            <a:r>
              <a:rPr lang="uk-UA" sz="1600" dirty="0" smtClean="0"/>
              <a:t>У ході телефонного опитування загального населення було встановлено контакт з меншою кількістю домогосподарств, у складі яких є ВПО, аніж можна було очікувати з огляду на офіційну статистику.</a:t>
            </a:r>
          </a:p>
          <a:p>
            <a:pPr algn="just"/>
            <a:endParaRPr lang="uk-UA" sz="800" dirty="0" smtClean="0"/>
          </a:p>
          <a:p>
            <a:pPr algn="just"/>
            <a:r>
              <a:rPr lang="uk-UA" sz="1600" dirty="0" smtClean="0"/>
              <a:t>ВПО – </a:t>
            </a:r>
            <a:r>
              <a:rPr lang="uk-UA" sz="1600" b="1" dirty="0" smtClean="0"/>
              <a:t>мобільна категорія </a:t>
            </a:r>
            <a:r>
              <a:rPr lang="uk-UA" sz="1600" dirty="0" smtClean="0"/>
              <a:t>населення (є маятникова міграція через лінію розмежування залежно від інтенсивності бойових дій, сезону, інших обставин; міграція по Україні  в пошуках кращих умов проживання, зокрема за рекомендацією інших ВПО). </a:t>
            </a:r>
          </a:p>
          <a:p>
            <a:pPr algn="just"/>
            <a:endParaRPr lang="ru-RU" sz="800" dirty="0" smtClean="0"/>
          </a:p>
          <a:p>
            <a:pPr algn="just"/>
            <a:r>
              <a:rPr lang="uk-UA" sz="1600" dirty="0" smtClean="0"/>
              <a:t>Серед ВПО </a:t>
            </a:r>
            <a:r>
              <a:rPr lang="uk-UA" sz="1600" b="1" dirty="0" smtClean="0"/>
              <a:t>непропорційно багато пенсіонерів та жінок з дітьми</a:t>
            </a:r>
            <a:r>
              <a:rPr lang="uk-UA" sz="1600" dirty="0" smtClean="0"/>
              <a:t> (що узгоджується з офіційними даними). Але є свідчення, що чоловіки працездатного віку з різних міркувань уникають реєстрації.</a:t>
            </a:r>
          </a:p>
          <a:p>
            <a:pPr marL="0" indent="0">
              <a:buNone/>
            </a:pPr>
            <a:r>
              <a:rPr lang="ru-RU" sz="1600" dirty="0"/>
              <a:t>	</a:t>
            </a:r>
            <a:r>
              <a:rPr lang="ru-RU" sz="1600" dirty="0" smtClean="0"/>
              <a:t>				         </a:t>
            </a:r>
            <a:r>
              <a:rPr lang="ru-RU" sz="1000" dirty="0" err="1" smtClean="0"/>
              <a:t>Цей</a:t>
            </a:r>
            <a:r>
              <a:rPr lang="ru-RU" sz="1000" dirty="0" smtClean="0"/>
              <a:t> </a:t>
            </a:r>
            <a:r>
              <a:rPr lang="ru-RU" sz="1000" dirty="0"/>
              <a:t>проект </a:t>
            </a:r>
            <a:r>
              <a:rPr lang="ru-RU" sz="1000" dirty="0" err="1"/>
              <a:t>фінансується</a:t>
            </a:r>
            <a:r>
              <a:rPr lang="ru-RU" sz="1000" dirty="0"/>
              <a:t> </a:t>
            </a:r>
            <a:r>
              <a:rPr lang="ru-RU" sz="1000" dirty="0" err="1"/>
              <a:t>Європейським</a:t>
            </a:r>
            <a:r>
              <a:rPr lang="ru-RU" sz="1000" dirty="0"/>
              <a:t> Союзом</a:t>
            </a:r>
          </a:p>
          <a:p>
            <a:pPr marL="0" indent="0">
              <a:buNone/>
            </a:pPr>
            <a:r>
              <a:rPr lang="ru-RU" sz="1000" dirty="0"/>
              <a:t> 	                         </a:t>
            </a:r>
            <a:r>
              <a:rPr lang="ru-RU" sz="1000" dirty="0" smtClean="0"/>
              <a:t>	                       </a:t>
            </a:r>
            <a:r>
              <a:rPr lang="ru-RU" sz="1000" dirty="0" err="1"/>
              <a:t>Усі</a:t>
            </a:r>
            <a:r>
              <a:rPr lang="ru-RU" sz="1000" dirty="0"/>
              <a:t> </a:t>
            </a:r>
            <a:r>
              <a:rPr lang="ru-RU" sz="1000" dirty="0" err="1"/>
              <a:t>викладені</a:t>
            </a:r>
            <a:r>
              <a:rPr lang="ru-RU" sz="1000" dirty="0"/>
              <a:t> </a:t>
            </a:r>
            <a:r>
              <a:rPr lang="ru-RU" sz="1000" dirty="0" err="1"/>
              <a:t>позиції</a:t>
            </a:r>
            <a:r>
              <a:rPr lang="ru-RU" sz="1000" dirty="0"/>
              <a:t> є </a:t>
            </a:r>
            <a:r>
              <a:rPr lang="ru-RU" sz="1000" dirty="0" err="1"/>
              <a:t>особистими</a:t>
            </a:r>
            <a:r>
              <a:rPr lang="ru-RU" sz="1000" dirty="0"/>
              <a:t> думками автора та, в </a:t>
            </a:r>
            <a:r>
              <a:rPr lang="ru-RU" sz="1000" dirty="0" err="1"/>
              <a:t>жодному</a:t>
            </a:r>
            <a:r>
              <a:rPr lang="ru-RU" sz="1000" dirty="0"/>
              <a:t> </a:t>
            </a:r>
            <a:r>
              <a:rPr lang="ru-RU" sz="1000" dirty="0" err="1" smtClean="0"/>
              <a:t>разі</a:t>
            </a:r>
            <a:r>
              <a:rPr lang="ru-RU" sz="1000" dirty="0" smtClean="0"/>
              <a:t>, не </a:t>
            </a:r>
            <a:r>
              <a:rPr lang="ru-RU" sz="1000" dirty="0" err="1"/>
              <a:t>відображають</a:t>
            </a:r>
            <a:r>
              <a:rPr lang="ru-RU" sz="1000" dirty="0"/>
              <a:t> </a:t>
            </a:r>
            <a:r>
              <a:rPr lang="ru-RU" sz="1000" dirty="0" err="1"/>
              <a:t>позиції</a:t>
            </a:r>
            <a:r>
              <a:rPr lang="ru-RU" sz="1000" dirty="0"/>
              <a:t> ЄС </a:t>
            </a:r>
          </a:p>
          <a:p>
            <a:pPr algn="just"/>
            <a:endParaRPr lang="uk-UA" sz="1000" dirty="0" smtClean="0"/>
          </a:p>
        </p:txBody>
      </p:sp>
    </p:spTree>
    <p:extLst>
      <p:ext uri="{BB962C8B-B14F-4D97-AF65-F5344CB8AC3E}">
        <p14:creationId xmlns:p14="http://schemas.microsoft.com/office/powerpoint/2010/main" xmlns="" val="153643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22096" cy="720080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+mn-lt"/>
              </a:rPr>
              <a:t>Плани ВПО </a:t>
            </a:r>
            <a:br>
              <a:rPr lang="uk-UA" sz="2400" dirty="0" smtClean="0">
                <a:latin typeface="+mn-lt"/>
              </a:rPr>
            </a:br>
            <a:r>
              <a:rPr lang="uk-UA" sz="2400" dirty="0" smtClean="0">
                <a:latin typeface="+mn-lt"/>
              </a:rPr>
              <a:t>щодо повернення додому</a:t>
            </a:r>
            <a:endParaRPr lang="ru-RU" sz="24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35646"/>
            <a:ext cx="5940152" cy="350785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sz="1400" dirty="0" smtClean="0"/>
              <a:t>Основні умови, за яких можливе повернення ВПО додому на постійне місце проживання: </a:t>
            </a:r>
          </a:p>
          <a:p>
            <a:pPr lvl="1" algn="just"/>
            <a:r>
              <a:rPr lang="uk-UA" sz="1200" dirty="0" smtClean="0"/>
              <a:t>припинення бойових дій (54%), </a:t>
            </a:r>
          </a:p>
          <a:p>
            <a:pPr lvl="1" algn="just"/>
            <a:r>
              <a:rPr lang="uk-UA" sz="1200" dirty="0" smtClean="0"/>
              <a:t>повернення Донбасу під контроль України (53%), </a:t>
            </a:r>
          </a:p>
          <a:p>
            <a:pPr lvl="1" algn="just"/>
            <a:r>
              <a:rPr lang="uk-UA" sz="1200" dirty="0" smtClean="0"/>
              <a:t>налагодження умов для нормального життя (32%).</a:t>
            </a:r>
          </a:p>
          <a:p>
            <a:pPr algn="just"/>
            <a:endParaRPr lang="uk-UA" sz="800" dirty="0" smtClean="0"/>
          </a:p>
          <a:p>
            <a:pPr algn="just"/>
            <a:r>
              <a:rPr lang="uk-UA" sz="1400" dirty="0" smtClean="0"/>
              <a:t>Серед причин, чому кожен четвертий із ВПО не збирається повертатись: </a:t>
            </a:r>
          </a:p>
          <a:p>
            <a:pPr lvl="1" algn="just"/>
            <a:r>
              <a:rPr lang="uk-UA" sz="1200" dirty="0" smtClean="0"/>
              <a:t>зруйноване житло, </a:t>
            </a:r>
          </a:p>
          <a:p>
            <a:pPr lvl="1" algn="just"/>
            <a:r>
              <a:rPr lang="uk-UA" sz="1200" dirty="0" smtClean="0"/>
              <a:t>бойові дії, </a:t>
            </a:r>
          </a:p>
          <a:p>
            <a:pPr lvl="1" algn="just"/>
            <a:r>
              <a:rPr lang="uk-UA" sz="1200" dirty="0" smtClean="0"/>
              <a:t>небажання жити в ДЛНР (ідеологічні, прагматичні причини), лояльність до України, </a:t>
            </a:r>
          </a:p>
          <a:p>
            <a:pPr lvl="1" algn="just"/>
            <a:r>
              <a:rPr lang="uk-UA" sz="1200" dirty="0" smtClean="0"/>
              <a:t>зіпсовані стосунки з іншими жителями свого міста, </a:t>
            </a:r>
          </a:p>
          <a:p>
            <a:pPr lvl="1" algn="just"/>
            <a:r>
              <a:rPr lang="uk-UA" sz="1200" dirty="0" smtClean="0"/>
              <a:t>успішна адаптація на новому місці проживання.</a:t>
            </a:r>
          </a:p>
          <a:p>
            <a:pPr algn="just"/>
            <a:endParaRPr lang="uk-UA" sz="800" dirty="0" smtClean="0"/>
          </a:p>
          <a:p>
            <a:pPr algn="just"/>
            <a:r>
              <a:rPr lang="uk-UA" sz="1400" dirty="0" smtClean="0"/>
              <a:t>26% ВПО мають роботу на новому місці проживання (до переселення працював 51%). </a:t>
            </a:r>
          </a:p>
          <a:p>
            <a:pPr algn="just"/>
            <a:r>
              <a:rPr lang="uk-UA" sz="1400" dirty="0" smtClean="0"/>
              <a:t>У 59% тих, хто проживає з працездатними дорослими віком від 18 до 60, є працюючі серед членів родини. </a:t>
            </a:r>
          </a:p>
          <a:p>
            <a:pPr algn="just"/>
            <a:r>
              <a:rPr lang="uk-UA" sz="1400" dirty="0" smtClean="0"/>
              <a:t>72% тих, хто живе з неповнолітніми, вказали, що діти відвідують шкільні та дошкільні навчальні заклади.</a:t>
            </a:r>
          </a:p>
          <a:p>
            <a:pPr marL="0" indent="0" algn="just">
              <a:buNone/>
            </a:pPr>
            <a:r>
              <a:rPr lang="uk-UA" sz="1400" dirty="0"/>
              <a:t>	</a:t>
            </a:r>
            <a:r>
              <a:rPr lang="uk-UA" sz="1400" dirty="0" smtClean="0"/>
              <a:t>		</a:t>
            </a:r>
            <a:r>
              <a:rPr lang="ru-RU" sz="1300" dirty="0" err="1" smtClean="0"/>
              <a:t>Цей</a:t>
            </a:r>
            <a:r>
              <a:rPr lang="ru-RU" sz="1300" dirty="0" smtClean="0"/>
              <a:t> </a:t>
            </a:r>
            <a:r>
              <a:rPr lang="ru-RU" sz="1300" dirty="0"/>
              <a:t>проект </a:t>
            </a:r>
            <a:r>
              <a:rPr lang="ru-RU" sz="1300" dirty="0" err="1"/>
              <a:t>фінансується</a:t>
            </a:r>
            <a:r>
              <a:rPr lang="ru-RU" sz="1300" dirty="0"/>
              <a:t> </a:t>
            </a:r>
            <a:r>
              <a:rPr lang="ru-RU" sz="1300" dirty="0" err="1"/>
              <a:t>Європейським</a:t>
            </a:r>
            <a:r>
              <a:rPr lang="ru-RU" sz="1300" dirty="0"/>
              <a:t> Союзом</a:t>
            </a:r>
          </a:p>
          <a:p>
            <a:pPr marL="0" indent="0" algn="just">
              <a:buNone/>
            </a:pPr>
            <a:r>
              <a:rPr lang="ru-RU" sz="1300" dirty="0" smtClean="0"/>
              <a:t>          </a:t>
            </a:r>
            <a:r>
              <a:rPr lang="ru-RU" sz="1300" dirty="0" err="1" smtClean="0"/>
              <a:t>Усі</a:t>
            </a:r>
            <a:r>
              <a:rPr lang="ru-RU" sz="1300" dirty="0" smtClean="0"/>
              <a:t> </a:t>
            </a:r>
            <a:r>
              <a:rPr lang="ru-RU" sz="1300" dirty="0" err="1"/>
              <a:t>викладені</a:t>
            </a:r>
            <a:r>
              <a:rPr lang="ru-RU" sz="1300" dirty="0"/>
              <a:t> </a:t>
            </a:r>
            <a:r>
              <a:rPr lang="ru-RU" sz="1300" dirty="0" err="1"/>
              <a:t>позиції</a:t>
            </a:r>
            <a:r>
              <a:rPr lang="ru-RU" sz="1300" dirty="0"/>
              <a:t> є </a:t>
            </a:r>
            <a:r>
              <a:rPr lang="ru-RU" sz="1300" dirty="0" err="1"/>
              <a:t>особистими</a:t>
            </a:r>
            <a:r>
              <a:rPr lang="ru-RU" sz="1300" dirty="0"/>
              <a:t> думками автора та, в </a:t>
            </a:r>
            <a:r>
              <a:rPr lang="ru-RU" sz="1300" dirty="0" err="1"/>
              <a:t>жодному</a:t>
            </a:r>
            <a:r>
              <a:rPr lang="ru-RU" sz="1300" dirty="0"/>
              <a:t> </a:t>
            </a:r>
            <a:r>
              <a:rPr lang="ru-RU" sz="1300" dirty="0" err="1" smtClean="0"/>
              <a:t>разі</a:t>
            </a:r>
            <a:r>
              <a:rPr lang="ru-RU" sz="1300" dirty="0"/>
              <a:t>,</a:t>
            </a:r>
            <a:r>
              <a:rPr lang="ru-RU" sz="1300" dirty="0" smtClean="0"/>
              <a:t> не </a:t>
            </a:r>
            <a:r>
              <a:rPr lang="ru-RU" sz="1300" dirty="0" err="1"/>
              <a:t>відображають</a:t>
            </a:r>
            <a:r>
              <a:rPr lang="ru-RU" sz="1300" dirty="0"/>
              <a:t> </a:t>
            </a:r>
            <a:r>
              <a:rPr lang="ru-RU" sz="1300" dirty="0" err="1"/>
              <a:t>позиції</a:t>
            </a:r>
            <a:r>
              <a:rPr lang="ru-RU" sz="1300" dirty="0"/>
              <a:t> ЄС </a:t>
            </a:r>
          </a:p>
          <a:p>
            <a:pPr algn="just"/>
            <a:endParaRPr lang="ru-RU" sz="14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940152" y="2427734"/>
          <a:ext cx="3203848" cy="2715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251520" y="987574"/>
            <a:ext cx="8640960" cy="713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uk-UA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Хоча не менш ніж половина ВПО розглядає свій статус як тимчасовий і збирається повернутися додому протягом наступних декількох років, більшість чекає нормалізації обстановки та/або відновлення юрисдикції України над Донбасом. Тим часом ВПО та члени їх сімей адаптуються на новому місці: знаходять роботу та віддають до навчальних закладів дітей.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68143" y="1779662"/>
            <a:ext cx="32758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100" b="1" i="1" dirty="0" smtClean="0"/>
              <a:t>Чи збираєтесь Ви повертатись додому </a:t>
            </a:r>
          </a:p>
          <a:p>
            <a:pPr algn="ctr"/>
            <a:r>
              <a:rPr lang="uk-UA" sz="1100" b="1" i="1" dirty="0" smtClean="0"/>
              <a:t>на постійне місце проживання </a:t>
            </a:r>
          </a:p>
          <a:p>
            <a:pPr algn="ctr"/>
            <a:r>
              <a:rPr lang="uk-UA" sz="1100" b="1" i="1" dirty="0" smtClean="0"/>
              <a:t>в найближчі декілька років?</a:t>
            </a:r>
            <a:endParaRPr lang="ru-RU" sz="1100" b="1" i="1" dirty="0"/>
          </a:p>
        </p:txBody>
      </p:sp>
    </p:spTree>
    <p:extLst>
      <p:ext uri="{BB962C8B-B14F-4D97-AF65-F5344CB8AC3E}">
        <p14:creationId xmlns:p14="http://schemas.microsoft.com/office/powerpoint/2010/main" xmlns="" val="120162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8229600" cy="465516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+mn-lt"/>
              </a:rPr>
              <a:t>Ідентичність ВПО</a:t>
            </a:r>
            <a:endParaRPr lang="ru-RU" sz="2400" dirty="0">
              <a:latin typeface="+mn-lt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0" y="1491630"/>
            <a:ext cx="8964488" cy="1224136"/>
          </a:xfrm>
        </p:spPr>
        <p:txBody>
          <a:bodyPr>
            <a:noAutofit/>
          </a:bodyPr>
          <a:lstStyle/>
          <a:p>
            <a:pPr algn="just"/>
            <a:r>
              <a:rPr lang="uk-UA" sz="1100" b="1" dirty="0" smtClean="0"/>
              <a:t>Понад 90% вважають себе українцями</a:t>
            </a:r>
            <a:r>
              <a:rPr lang="uk-UA" sz="1100" dirty="0" smtClean="0"/>
              <a:t>. Відсоток ВПО, які вважають себе росіянами більше ніж удвічі менший, ніж відсоток ВПО, які вважають себе європейцями: 16% проти 6%. </a:t>
            </a:r>
            <a:r>
              <a:rPr lang="uk-UA" sz="1100" b="1" dirty="0" smtClean="0"/>
              <a:t>В окремих містах</a:t>
            </a:r>
            <a:r>
              <a:rPr lang="uk-UA" sz="1100" dirty="0" smtClean="0"/>
              <a:t> серед ВПО поширене сприйняття себе </a:t>
            </a:r>
            <a:r>
              <a:rPr lang="uk-UA" sz="1100" b="1" dirty="0" smtClean="0"/>
              <a:t>представниками </a:t>
            </a:r>
            <a:r>
              <a:rPr lang="uk-UA" sz="1100" b="1" dirty="0" err="1" smtClean="0"/>
              <a:t>східнослов</a:t>
            </a:r>
            <a:r>
              <a:rPr lang="en-US" sz="1100" b="1" dirty="0" smtClean="0"/>
              <a:t>’</a:t>
            </a:r>
            <a:r>
              <a:rPr lang="uk-UA" sz="1100" b="1" dirty="0" err="1" smtClean="0"/>
              <a:t>янської</a:t>
            </a:r>
            <a:r>
              <a:rPr lang="uk-UA" sz="1100" b="1" dirty="0" smtClean="0"/>
              <a:t> спільноти</a:t>
            </a:r>
            <a:r>
              <a:rPr lang="uk-UA" sz="1100" dirty="0" smtClean="0"/>
              <a:t>.</a:t>
            </a:r>
          </a:p>
          <a:p>
            <a:pPr algn="just"/>
            <a:r>
              <a:rPr lang="uk-UA" sz="1100" dirty="0" smtClean="0"/>
              <a:t>ВПО стверджують, що  </a:t>
            </a:r>
            <a:r>
              <a:rPr lang="uk-UA" sz="1100" b="1" dirty="0" smtClean="0"/>
              <a:t>ставляться до жителів інших регіонів доброзичливо</a:t>
            </a:r>
            <a:r>
              <a:rPr lang="uk-UA" sz="1100" dirty="0" smtClean="0"/>
              <a:t>, до Південного та Східного – трохи тепліше, ніж до Центрального та Західного. В середовищі ВПО існує стереотип про більш негативне сприйняття мешканцями останніх двох регіонів переселенців з Донбасу.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23528" y="843558"/>
            <a:ext cx="8640960" cy="6057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just">
              <a:spcBef>
                <a:spcPct val="20000"/>
              </a:spcBef>
            </a:pPr>
            <a:r>
              <a:rPr lang="uk-UA" sz="1200" b="1" dirty="0" smtClean="0">
                <a:solidFill>
                  <a:schemeClr val="tx2"/>
                </a:solidFill>
              </a:rPr>
              <a:t>У переважної більшості  ВПО є дві ідентичності: вони майже одночасно відчувають себе українцями та представниками свого регіону або міста/села.  ВПО декларують доброзичливе ставлення до мешканців інших регіонів України. В цілому, серйозних перепон для інтеграції більшості ВПО в середовище постійного населення не виявлено.</a:t>
            </a:r>
            <a:endParaRPr kumimoji="0" lang="uk-UA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1503574450"/>
              </p:ext>
            </p:extLst>
          </p:nvPr>
        </p:nvGraphicFramePr>
        <p:xfrm>
          <a:off x="0" y="2499742"/>
          <a:ext cx="9036496" cy="2643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35549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050088" cy="648072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+mn-lt"/>
              </a:rPr>
              <a:t>Стосунки ВПО </a:t>
            </a:r>
            <a:br>
              <a:rPr lang="uk-UA" sz="2400" dirty="0" smtClean="0">
                <a:latin typeface="+mn-lt"/>
              </a:rPr>
            </a:br>
            <a:r>
              <a:rPr lang="uk-UA" sz="2400" dirty="0" smtClean="0">
                <a:latin typeface="+mn-lt"/>
              </a:rPr>
              <a:t>з місцевим населенням</a:t>
            </a:r>
            <a:endParaRPr lang="ru-RU" sz="2400" dirty="0">
              <a:latin typeface="+mn-lt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23528" y="1059582"/>
            <a:ext cx="864096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lang="uk-UA" sz="1200" b="1" dirty="0" smtClean="0">
                <a:solidFill>
                  <a:schemeClr val="tx2"/>
                </a:solidFill>
              </a:rPr>
              <a:t>Конфліктний потенціал між ВПО та місцевими мешканцями перебільшено. Незважаючи на те, що трапляються випадки непорозумінь, системного конфлікту не виявлено. Більшу роль відіграє особистість ВПО, аніж статус.</a:t>
            </a:r>
            <a:endParaRPr kumimoji="0" lang="uk-UA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923928" y="1563638"/>
          <a:ext cx="5005064" cy="3579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1520" y="1923678"/>
            <a:ext cx="4248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uk-UA" sz="1200" dirty="0" smtClean="0"/>
              <a:t>   До половини місцевих мешканців та близько третини ВПО не мають чіткої думки щодо того, чи поділяє інша сторона їх погляди та переконання. Це може вказувати як на малу поширеність упереджень, так і на уникання обговорень гострих тем у спільноті. </a:t>
            </a:r>
          </a:p>
          <a:p>
            <a:pPr lvl="0" algn="just">
              <a:buFont typeface="Arial" pitchFamily="34" charset="0"/>
              <a:buChar char="•"/>
            </a:pPr>
            <a:endParaRPr lang="uk-UA" sz="1200" dirty="0" smtClean="0"/>
          </a:p>
          <a:p>
            <a:pPr lvl="0" algn="just">
              <a:buFont typeface="Arial" pitchFamily="34" charset="0"/>
              <a:buChar char="•"/>
            </a:pPr>
            <a:r>
              <a:rPr lang="uk-UA" sz="1200" dirty="0" smtClean="0"/>
              <a:t>   Близько третини місцевих мешканців не можуть сказати, чи відрізняються від них ВПО за світоглядом, поведінкою, культурою. Серед тих, хто відповів, здебільшого поширена думка, що переселенці скоріше не відрізняються від них і поділяють їх погляди на ситуацію в країні. Більшість ВПО також не відчувають, що чимсь відрізняються.</a:t>
            </a:r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xmlns="" val="1372650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605464" cy="648072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+mn-lt"/>
              </a:rPr>
              <a:t>Стосунки усередині </a:t>
            </a:r>
            <a:br>
              <a:rPr lang="uk-UA" sz="2400" dirty="0" smtClean="0">
                <a:latin typeface="+mn-lt"/>
              </a:rPr>
            </a:br>
            <a:r>
              <a:rPr lang="uk-UA" sz="2400" dirty="0" smtClean="0">
                <a:latin typeface="+mn-lt"/>
              </a:rPr>
              <a:t>місцевих спільнот</a:t>
            </a:r>
            <a:endParaRPr lang="ru-RU" sz="24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9701"/>
            <a:ext cx="8229600" cy="280831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sz="1400" dirty="0" smtClean="0"/>
              <a:t>Події останніх двох років зумовили патріотичне піднесення та зріст громадянської активності серед проукраїнськи налаштованих жителів досліджуваних міст. </a:t>
            </a:r>
          </a:p>
          <a:p>
            <a:pPr algn="just"/>
            <a:endParaRPr lang="uk-UA" sz="1400" dirty="0" smtClean="0"/>
          </a:p>
          <a:p>
            <a:pPr algn="just"/>
            <a:r>
              <a:rPr lang="uk-UA" sz="1400" dirty="0" smtClean="0"/>
              <a:t>Разом з тим, у декількох місцевих спільнотах виник прихований конфлікт між носіями проукраїнських та проросійських поглядів (зокрема у Харківській області та </a:t>
            </a:r>
            <a:r>
              <a:rPr lang="uk-UA" sz="1400" dirty="0" err="1" smtClean="0"/>
              <a:t>Сєвєродонецьку</a:t>
            </a:r>
            <a:r>
              <a:rPr lang="uk-UA" sz="1400" dirty="0" smtClean="0"/>
              <a:t>).  Є ризик загострення конфлікту на ідеологічному підґрунті.</a:t>
            </a:r>
          </a:p>
          <a:p>
            <a:pPr algn="just"/>
            <a:endParaRPr lang="uk-UA" sz="1400" dirty="0"/>
          </a:p>
          <a:p>
            <a:pPr algn="just"/>
            <a:endParaRPr lang="uk-UA" sz="1400" dirty="0" smtClean="0"/>
          </a:p>
          <a:p>
            <a:pPr algn="just"/>
            <a:endParaRPr lang="uk-UA" sz="1400" dirty="0"/>
          </a:p>
          <a:p>
            <a:pPr marL="0" indent="0">
              <a:buNone/>
            </a:pPr>
            <a:r>
              <a:rPr lang="ru-RU" sz="1400" dirty="0"/>
              <a:t>	</a:t>
            </a:r>
            <a:r>
              <a:rPr lang="ru-RU" sz="1400" dirty="0" smtClean="0"/>
              <a:t>					</a:t>
            </a:r>
          </a:p>
          <a:p>
            <a:pPr marL="0" indent="0">
              <a:buNone/>
            </a:pPr>
            <a:r>
              <a:rPr lang="ru-RU" sz="1400" dirty="0"/>
              <a:t>	</a:t>
            </a:r>
            <a:r>
              <a:rPr lang="ru-RU" sz="1400" dirty="0" smtClean="0"/>
              <a:t>		                       		       </a:t>
            </a:r>
            <a:r>
              <a:rPr lang="ru-RU" sz="900" dirty="0" err="1" smtClean="0"/>
              <a:t>Цей</a:t>
            </a:r>
            <a:r>
              <a:rPr lang="ru-RU" sz="900" dirty="0" smtClean="0"/>
              <a:t> </a:t>
            </a:r>
            <a:r>
              <a:rPr lang="ru-RU" sz="900" dirty="0"/>
              <a:t>проект </a:t>
            </a:r>
            <a:r>
              <a:rPr lang="ru-RU" sz="900" dirty="0" err="1"/>
              <a:t>фінансується</a:t>
            </a:r>
            <a:r>
              <a:rPr lang="ru-RU" sz="900" dirty="0"/>
              <a:t> </a:t>
            </a:r>
            <a:r>
              <a:rPr lang="ru-RU" sz="900" dirty="0" err="1"/>
              <a:t>Європейським</a:t>
            </a:r>
            <a:r>
              <a:rPr lang="ru-RU" sz="900" dirty="0"/>
              <a:t> Союзом</a:t>
            </a:r>
          </a:p>
          <a:p>
            <a:pPr marL="0" indent="0">
              <a:buNone/>
            </a:pPr>
            <a:r>
              <a:rPr lang="ru-RU" sz="900" dirty="0"/>
              <a:t> 	                        </a:t>
            </a:r>
            <a:r>
              <a:rPr lang="ru-RU" sz="900" dirty="0" smtClean="0"/>
              <a:t>	                                    </a:t>
            </a:r>
            <a:r>
              <a:rPr lang="ru-RU" sz="900" dirty="0" err="1"/>
              <a:t>Усі</a:t>
            </a:r>
            <a:r>
              <a:rPr lang="ru-RU" sz="900" dirty="0"/>
              <a:t> </a:t>
            </a:r>
            <a:r>
              <a:rPr lang="ru-RU" sz="900" dirty="0" err="1"/>
              <a:t>викладені</a:t>
            </a:r>
            <a:r>
              <a:rPr lang="ru-RU" sz="900" dirty="0"/>
              <a:t> </a:t>
            </a:r>
            <a:r>
              <a:rPr lang="ru-RU" sz="900" dirty="0" err="1"/>
              <a:t>позиції</a:t>
            </a:r>
            <a:r>
              <a:rPr lang="ru-RU" sz="900" dirty="0"/>
              <a:t> є </a:t>
            </a:r>
            <a:r>
              <a:rPr lang="ru-RU" sz="900" dirty="0" err="1"/>
              <a:t>особистими</a:t>
            </a:r>
            <a:r>
              <a:rPr lang="ru-RU" sz="900" dirty="0"/>
              <a:t> думками автора та, в </a:t>
            </a:r>
            <a:r>
              <a:rPr lang="ru-RU" sz="900" dirty="0" err="1"/>
              <a:t>жодному</a:t>
            </a:r>
            <a:r>
              <a:rPr lang="ru-RU" sz="900" dirty="0"/>
              <a:t> </a:t>
            </a:r>
            <a:r>
              <a:rPr lang="ru-RU" sz="900" dirty="0" err="1"/>
              <a:t>разі</a:t>
            </a:r>
            <a:r>
              <a:rPr lang="ru-RU" sz="900" dirty="0"/>
              <a:t> ,не </a:t>
            </a:r>
            <a:r>
              <a:rPr lang="ru-RU" sz="900" dirty="0" err="1"/>
              <a:t>відображають</a:t>
            </a:r>
            <a:r>
              <a:rPr lang="ru-RU" sz="900" dirty="0"/>
              <a:t> </a:t>
            </a:r>
            <a:r>
              <a:rPr lang="ru-RU" sz="900" dirty="0" err="1"/>
              <a:t>позиції</a:t>
            </a:r>
            <a:r>
              <a:rPr lang="ru-RU" sz="900" dirty="0"/>
              <a:t> ЄС </a:t>
            </a:r>
          </a:p>
          <a:p>
            <a:pPr algn="just"/>
            <a:endParaRPr lang="ru-RU" sz="14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23528" y="1275606"/>
            <a:ext cx="864096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lang="uk-UA" sz="1600" b="1" dirty="0" smtClean="0">
                <a:solidFill>
                  <a:schemeClr val="tx2"/>
                </a:solidFill>
              </a:rPr>
              <a:t>Необхідно враховувати зміни, що відбулись усередині деяких місцевих спільнот внаслідок політичних та соціальних процесів за останні 2 роки (безвідносно ВПО).</a:t>
            </a:r>
            <a:endPara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4855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568952" cy="519522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+mn-lt"/>
              </a:rPr>
              <a:t>Конкуренція між ВПО </a:t>
            </a:r>
            <a:br>
              <a:rPr lang="uk-UA" sz="2400" dirty="0" smtClean="0">
                <a:latin typeface="+mn-lt"/>
              </a:rPr>
            </a:br>
            <a:r>
              <a:rPr lang="uk-UA" sz="2400" dirty="0" smtClean="0">
                <a:latin typeface="+mn-lt"/>
              </a:rPr>
              <a:t>та місцевим населенням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79512" y="2551212"/>
          <a:ext cx="756084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2355726"/>
            <a:ext cx="806489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050" i="1" dirty="0" smtClean="0"/>
              <a:t>Середнє значення Індексу конкуренції місцевого населення та ВПО за ресурси  за регіонами (мінімум – 0 «немає конкуренції», максимум 8 «конкуренція за всі 8 ресурсів»).</a:t>
            </a:r>
            <a:endParaRPr lang="ru-RU" sz="105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51520" y="1059582"/>
            <a:ext cx="864096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just">
              <a:spcBef>
                <a:spcPct val="20000"/>
              </a:spcBef>
            </a:pPr>
            <a:r>
              <a:rPr lang="uk-UA" sz="1200" b="1" dirty="0" smtClean="0">
                <a:solidFill>
                  <a:schemeClr val="tx2"/>
                </a:solidFill>
              </a:rPr>
              <a:t>Місцеві мешканці невеликих міст майже не відчувають конкуренції з боку ВПО. Останні, навпаки, відчувають конкуренцію з місцевими. Постійні жителі найбільше конкурують з переселенцями за роботу, житло та місця в дитячих садках, а ВПО з місцевими – за роботу, допомогу від держави та волонтерів, час прийому в установах і житло.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1707654"/>
            <a:ext cx="8748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uk-UA" sz="1200" dirty="0" smtClean="0"/>
              <a:t>   Третина респондентів з постійного населення вважає, що конкуренції з ВПО взагалі немає, тоді як лише 12% ВПО, тобто утричі менше, поділяють цю думку.</a:t>
            </a:r>
          </a:p>
          <a:p>
            <a:pPr lvl="0" algn="just">
              <a:buFont typeface="Arial" pitchFamily="34" charset="0"/>
              <a:buChar char="•"/>
            </a:pPr>
            <a:r>
              <a:rPr lang="uk-UA" sz="1200" dirty="0" smtClean="0"/>
              <a:t>   Більшість опитаних місцевих мешканців підтримують надання ВПО різноманітних пільг.</a:t>
            </a:r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xmlns="" val="2869411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4067944" y="1203598"/>
          <a:ext cx="4968552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7494"/>
            <a:ext cx="8229600" cy="324036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+mn-lt"/>
              </a:rPr>
              <a:t>Потреби та проблеми ВПО</a:t>
            </a:r>
            <a:endParaRPr lang="ru-RU" sz="2400" dirty="0">
              <a:latin typeface="+mn-lt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131590"/>
            <a:ext cx="3672408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uk-UA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Основні проблеми ВПО, що складно</a:t>
            </a:r>
            <a:r>
              <a:rPr kumimoji="0" lang="uk-UA" sz="12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вирішуються та лишаються актуальними на сьогодні: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uk-UA" sz="500" b="1" i="0" u="none" strike="noStrike" kern="120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uk-UA" sz="12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Відсутність добре оплачуваних або просто вакантних робочих місць (а відтак – грошей на різні потреби, зокрема на необхідне лікування);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uk-UA" sz="1200" baseline="0" dirty="0" smtClean="0"/>
              <a:t>Проблеми з житлом (дороговизна</a:t>
            </a:r>
            <a:r>
              <a:rPr lang="uk-UA" sz="1200" dirty="0" smtClean="0"/>
              <a:t> оренди, відсутність вільного житла, незадовільні житлові умови).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uk-UA" sz="1200" dirty="0" smtClean="0"/>
          </a:p>
          <a:p>
            <a:pPr marL="342900" lvl="0" indent="-342900" algn="just">
              <a:spcBef>
                <a:spcPct val="20000"/>
              </a:spcBef>
            </a:pPr>
            <a:r>
              <a:rPr kumimoji="0" lang="uk-UA" sz="1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Молоді</a:t>
            </a:r>
            <a:r>
              <a:rPr kumimoji="0" lang="uk-UA" sz="12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респонденти до 30 років </a:t>
            </a:r>
            <a:r>
              <a:rPr lang="uk-UA" sz="1200" dirty="0" smtClean="0"/>
              <a:t>частіше за інші вікові групи стверджують, що потребують фінансової та гуманітарної допомоги, що їм бракує грошей на побутові товари та одяг, а житло обходиться занадто дорого</a:t>
            </a:r>
            <a:r>
              <a:rPr lang="ru-RU" sz="1200" dirty="0" smtClean="0"/>
              <a:t>.</a:t>
            </a:r>
            <a:endParaRPr kumimoji="0" lang="uk-UA" sz="1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8649481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ШаблонКС.potx" id="{A383AC0E-97A3-447D-AF5D-6439025A0FE5}" vid="{E37753E4-97A0-471F-83E4-8C544CB9446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ШаблонКСМалий</Template>
  <TotalTime>1128</TotalTime>
  <Words>1983</Words>
  <Application>Microsoft Office PowerPoint</Application>
  <PresentationFormat>Екран (16:9)</PresentationFormat>
  <Paragraphs>151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6" baseType="lpstr">
      <vt:lpstr>Специальное оформление</vt:lpstr>
      <vt:lpstr>Основні результати  соціологічного дослідження  серед внутрішньо переміщених осіб,  місцевого населення та представників влади в областях, найбільш постраждалих внаслідок конфлікту</vt:lpstr>
      <vt:lpstr>Компоненти дослідження</vt:lpstr>
      <vt:lpstr>Дані щодо чисельності  та демографічної структури ВПО</vt:lpstr>
      <vt:lpstr>Плани ВПО  щодо повернення додому</vt:lpstr>
      <vt:lpstr>Ідентичність ВПО</vt:lpstr>
      <vt:lpstr>Стосунки ВПО  з місцевим населенням</vt:lpstr>
      <vt:lpstr>Стосунки усередині  місцевих спільнот</vt:lpstr>
      <vt:lpstr>Конкуренція між ВПО  та місцевим населенням</vt:lpstr>
      <vt:lpstr>Потреби та проблеми ВПО</vt:lpstr>
      <vt:lpstr>Проблеми та потреби  постійного населення</vt:lpstr>
      <vt:lpstr>Досвід взаємодії ВПО  з державними установами</vt:lpstr>
      <vt:lpstr>Інституційна спроможність  державних установ  відповідати на нові виклики</vt:lpstr>
      <vt:lpstr>Можливості залучення  представників влади  до реалізації інфраструктурних проектів</vt:lpstr>
      <vt:lpstr>Можливості залучення спільноти  до реалізації  інфраструктурних проектів</vt:lpstr>
      <vt:lpstr>Nota Bene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Fraulein</dc:creator>
  <cp:lastModifiedBy>Chekmysheva</cp:lastModifiedBy>
  <cp:revision>25</cp:revision>
  <dcterms:created xsi:type="dcterms:W3CDTF">2015-12-02T19:28:25Z</dcterms:created>
  <dcterms:modified xsi:type="dcterms:W3CDTF">2015-12-10T12:23:05Z</dcterms:modified>
</cp:coreProperties>
</file>