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9" r:id="rId4"/>
    <p:sldId id="266" r:id="rId5"/>
    <p:sldId id="268" r:id="rId6"/>
    <p:sldId id="267" r:id="rId7"/>
    <p:sldId id="26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68638" autoAdjust="0"/>
  </p:normalViewPr>
  <p:slideViewPr>
    <p:cSldViewPr snapToGrid="0">
      <p:cViewPr varScale="1">
        <p:scale>
          <a:sx n="51" d="100"/>
          <a:sy n="51" d="100"/>
        </p:scale>
        <p:origin x="150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60B6F-A435-4E67-921C-831D4B0BE111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3F43D-3C83-4BDE-B63F-76389C19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05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C7504-BAFC-4258-BB33-F136DFE2268E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59027-0C1A-4688-8077-CD73966B5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3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5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96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40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49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6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027-0C1A-4688-8077-CD73966B56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3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689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537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108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6293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537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054261-AE9E-49D6-9C95-F05309988AD1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905968-4E35-43AC-AC08-AF65D33D096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255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87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082801"/>
            <a:ext cx="10515600" cy="37083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r"/>
            <a:r>
              <a:rPr lang="uk-UA" dirty="0" smtClean="0"/>
              <a:t>Проект фінансується Європейським Союзом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556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537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151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445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537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512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2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270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E94F6E-C59D-489E-8C29-80BC841AED72}" type="datetimeFigureOut">
              <a:rPr lang="uk-UA" smtClean="0"/>
              <a:pPr/>
              <a:t>07.12.2015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65502B-C8A3-4FCF-A98D-2A9EC59D742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071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0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969237" y="6145968"/>
            <a:ext cx="3178063" cy="5755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uk-UA" dirty="0" smtClean="0"/>
              <a:t>Проект фінансується Європейським Союзом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160" y="325693"/>
            <a:ext cx="1695740" cy="8552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337" y="325693"/>
            <a:ext cx="840700" cy="7593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700" y="5986560"/>
            <a:ext cx="1054100" cy="71574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047" y="476929"/>
            <a:ext cx="1609853" cy="57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5676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uk-UA" dirty="0" smtClean="0">
                <a:solidFill>
                  <a:schemeClr val="tx1"/>
                </a:solidFill>
              </a:rPr>
              <a:t>Згідно даних Міністерства соціальної політики України 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uk-UA" dirty="0" smtClean="0">
                <a:solidFill>
                  <a:schemeClr val="tx1"/>
                </a:solidFill>
              </a:rPr>
              <a:t>кінець серпня 2015 зареєстровано </a:t>
            </a:r>
            <a:r>
              <a:rPr lang="uk-UA" b="1" dirty="0" smtClean="0">
                <a:solidFill>
                  <a:schemeClr val="tx1"/>
                </a:solidFill>
              </a:rPr>
              <a:t>1,46 млн. </a:t>
            </a:r>
            <a:r>
              <a:rPr lang="uk-UA" dirty="0" smtClean="0">
                <a:solidFill>
                  <a:schemeClr val="tx1"/>
                </a:solidFill>
              </a:rPr>
              <a:t>внутрішньо-переміщених осіб, з них </a:t>
            </a:r>
            <a:r>
              <a:rPr lang="uk-UA" b="1" dirty="0" smtClean="0">
                <a:solidFill>
                  <a:schemeClr val="tx1"/>
                </a:solidFill>
              </a:rPr>
              <a:t>77%</a:t>
            </a:r>
            <a:r>
              <a:rPr lang="uk-UA" dirty="0" smtClean="0">
                <a:solidFill>
                  <a:schemeClr val="tx1"/>
                </a:solidFill>
              </a:rPr>
              <a:t> проживають в східних областях: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Донецькій – 543,3 тис. осіб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Луганській – 216 тис. осіб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Харківській – 187,7 тис. осіб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Запорізькій </a:t>
            </a:r>
            <a:r>
              <a:rPr lang="uk-UA" dirty="0" smtClean="0"/>
              <a:t>– 100,5 </a:t>
            </a:r>
            <a:r>
              <a:rPr lang="uk-UA" dirty="0" smtClean="0">
                <a:solidFill>
                  <a:schemeClr val="tx1"/>
                </a:solidFill>
              </a:rPr>
              <a:t>тис. осіб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Дніпропетровській – 72,9 тис. </a:t>
            </a:r>
            <a:r>
              <a:rPr lang="uk-UA" dirty="0" smtClean="0">
                <a:solidFill>
                  <a:schemeClr val="tx1"/>
                </a:solidFill>
              </a:rPr>
              <a:t>осіб</a:t>
            </a:r>
          </a:p>
          <a:p>
            <a:pPr marL="0" indent="0">
              <a:buNone/>
            </a:pPr>
            <a:r>
              <a:rPr lang="uk-UA" sz="1600" dirty="0"/>
              <a:t>	</a:t>
            </a:r>
            <a:r>
              <a:rPr lang="uk-UA" sz="1600" dirty="0" smtClean="0"/>
              <a:t>				</a:t>
            </a:r>
          </a:p>
          <a:p>
            <a:pPr marL="0" indent="0">
              <a:buNone/>
            </a:pPr>
            <a:r>
              <a:rPr lang="uk-UA" sz="1400" dirty="0" smtClean="0"/>
              <a:t>						Цей проект фінансується Європейським Союзом</a:t>
            </a:r>
          </a:p>
          <a:p>
            <a:pPr marL="0" indent="0">
              <a:buNone/>
            </a:pPr>
            <a:r>
              <a:rPr lang="uk-UA" sz="1400" dirty="0" smtClean="0"/>
              <a:t>	                    Усі викладені позиції є особистими думками автора та, в жодному разі, не відображають позиції ЄС </a:t>
            </a:r>
            <a:endParaRPr lang="uk-UA" sz="1400" dirty="0" smtClean="0">
              <a:solidFill>
                <a:schemeClr val="tx1"/>
              </a:solidFill>
            </a:endParaRPr>
          </a:p>
          <a:p>
            <a:endParaRPr lang="uk-UA" dirty="0"/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idx="1"/>
          </p:nvPr>
        </p:nvSpPr>
        <p:spPr>
          <a:xfrm>
            <a:off x="838200" y="1806575"/>
            <a:ext cx="10515600" cy="48609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uk-UA" dirty="0" smtClean="0"/>
              <a:t>Сфери потенційного тиску на соціальну інфраструктуру:</a:t>
            </a:r>
            <a:endParaRPr lang="en-US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Ринок праці</a:t>
            </a:r>
          </a:p>
          <a:p>
            <a:r>
              <a:rPr lang="uk-UA" dirty="0" smtClean="0"/>
              <a:t>Житло</a:t>
            </a:r>
          </a:p>
          <a:p>
            <a:r>
              <a:rPr lang="uk-UA" dirty="0" smtClean="0"/>
              <a:t>Заклади дошкільної освіти</a:t>
            </a:r>
          </a:p>
          <a:p>
            <a:r>
              <a:rPr lang="uk-UA" dirty="0" smtClean="0"/>
              <a:t>Заклади шкільної освіти</a:t>
            </a:r>
          </a:p>
          <a:p>
            <a:r>
              <a:rPr lang="uk-UA" dirty="0" smtClean="0"/>
              <a:t>Заклади охорони </a:t>
            </a:r>
            <a:r>
              <a:rPr lang="uk-UA" dirty="0" smtClean="0"/>
              <a:t>здоров'я</a:t>
            </a:r>
          </a:p>
          <a:p>
            <a:endParaRPr lang="uk-UA" dirty="0"/>
          </a:p>
          <a:p>
            <a:endParaRPr lang="uk-UA" dirty="0" smtClean="0"/>
          </a:p>
          <a:p>
            <a:endParaRPr lang="uk-UA" sz="1400" dirty="0"/>
          </a:p>
          <a:p>
            <a:pPr marL="0" indent="0">
              <a:buNone/>
            </a:pPr>
            <a:r>
              <a:rPr lang="ru-RU" sz="1400" dirty="0" smtClean="0"/>
              <a:t>						</a:t>
            </a:r>
            <a:r>
              <a:rPr lang="ru-RU" sz="1400" dirty="0" err="1" smtClean="0"/>
              <a:t>Цей</a:t>
            </a:r>
            <a:r>
              <a:rPr lang="ru-RU" sz="1400" dirty="0" smtClean="0"/>
              <a:t> </a:t>
            </a:r>
            <a:r>
              <a:rPr lang="ru-RU" sz="1400" dirty="0"/>
              <a:t>проект </a:t>
            </a:r>
            <a:r>
              <a:rPr lang="ru-RU" sz="1400" dirty="0" err="1"/>
              <a:t>фінансується</a:t>
            </a:r>
            <a:r>
              <a:rPr lang="ru-RU" sz="1400" dirty="0"/>
              <a:t> </a:t>
            </a:r>
            <a:r>
              <a:rPr lang="ru-RU" sz="1400" dirty="0" err="1"/>
              <a:t>Європейським</a:t>
            </a:r>
            <a:r>
              <a:rPr lang="ru-RU" sz="1400" dirty="0"/>
              <a:t> </a:t>
            </a:r>
            <a:r>
              <a:rPr lang="ru-RU" sz="1400" dirty="0" smtClean="0"/>
              <a:t>Союзом</a:t>
            </a:r>
          </a:p>
          <a:p>
            <a:pPr marL="0" indent="0">
              <a:buNone/>
            </a:pPr>
            <a:r>
              <a:rPr lang="ru-RU" sz="1400" dirty="0" smtClean="0"/>
              <a:t> 	                           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/>
              <a:t>викладені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 </a:t>
            </a:r>
            <a:r>
              <a:rPr lang="ru-RU" sz="1400" dirty="0" err="1"/>
              <a:t>особистими</a:t>
            </a:r>
            <a:r>
              <a:rPr lang="ru-RU" sz="1400" dirty="0"/>
              <a:t> думками автора </a:t>
            </a:r>
            <a:r>
              <a:rPr lang="ru-RU" sz="1400" dirty="0" smtClean="0"/>
              <a:t>та, </a:t>
            </a:r>
            <a:r>
              <a:rPr lang="ru-RU" sz="1400" dirty="0"/>
              <a:t>в </a:t>
            </a:r>
            <a:r>
              <a:rPr lang="ru-RU" sz="1400" dirty="0" err="1"/>
              <a:t>жодному</a:t>
            </a:r>
            <a:r>
              <a:rPr lang="ru-RU" sz="1400" dirty="0"/>
              <a:t> </a:t>
            </a:r>
            <a:r>
              <a:rPr lang="ru-RU" sz="1400" dirty="0" err="1" smtClean="0"/>
              <a:t>разі</a:t>
            </a:r>
            <a:r>
              <a:rPr lang="en-US" sz="1400" dirty="0" smtClean="0"/>
              <a:t>, </a:t>
            </a:r>
            <a:r>
              <a:rPr lang="ru-RU" sz="1400" dirty="0" smtClean="0"/>
              <a:t>не </a:t>
            </a:r>
            <a:r>
              <a:rPr lang="ru-RU" sz="1400" dirty="0" err="1"/>
              <a:t>відображають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ЄС </a:t>
            </a:r>
          </a:p>
          <a:p>
            <a:pPr marL="0" indent="0" algn="r">
              <a:buNone/>
            </a:pPr>
            <a:endParaRPr lang="ru-RU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1445" y="1201784"/>
            <a:ext cx="10787744" cy="56562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 smtClean="0"/>
              <a:t>Ринок праці</a:t>
            </a:r>
          </a:p>
          <a:p>
            <a:pPr>
              <a:buNone/>
            </a:pPr>
            <a:endParaRPr lang="uk-UA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 algn="ctr">
              <a:buNone/>
            </a:pPr>
            <a:r>
              <a:rPr lang="ru-RU" sz="1500" i="1" dirty="0" smtClean="0"/>
              <a:t> </a:t>
            </a:r>
            <a:r>
              <a:rPr lang="uk-UA" sz="1500" i="1" dirty="0" smtClean="0"/>
              <a:t>Державна служба статистики, Міністерство соціальної політики, Державна служба зайнятості , власні розрахунки</a:t>
            </a:r>
          </a:p>
          <a:p>
            <a:pPr>
              <a:buNone/>
            </a:pPr>
            <a:endParaRPr lang="uk-UA" sz="1500" i="1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		</a:t>
            </a:r>
          </a:p>
          <a:p>
            <a:pPr marL="0" indent="0">
              <a:buNone/>
            </a:pPr>
            <a:r>
              <a:rPr lang="ru-RU" sz="1500" dirty="0" smtClean="0"/>
              <a:t>						</a:t>
            </a:r>
            <a:r>
              <a:rPr lang="ru-RU" sz="1500" dirty="0" err="1" smtClean="0"/>
              <a:t>Цей</a:t>
            </a:r>
            <a:r>
              <a:rPr lang="ru-RU" sz="1500" dirty="0" smtClean="0"/>
              <a:t> </a:t>
            </a:r>
            <a:r>
              <a:rPr lang="ru-RU" sz="1500" dirty="0"/>
              <a:t>проект </a:t>
            </a:r>
            <a:r>
              <a:rPr lang="ru-RU" sz="1500" dirty="0" err="1"/>
              <a:t>фінансується</a:t>
            </a:r>
            <a:r>
              <a:rPr lang="ru-RU" sz="1500" dirty="0"/>
              <a:t> </a:t>
            </a:r>
            <a:r>
              <a:rPr lang="ru-RU" sz="1500" dirty="0" err="1"/>
              <a:t>Європейським</a:t>
            </a:r>
            <a:r>
              <a:rPr lang="ru-RU" sz="1500" dirty="0"/>
              <a:t> Союзом</a:t>
            </a:r>
          </a:p>
          <a:p>
            <a:pPr marL="0" indent="0">
              <a:buNone/>
            </a:pPr>
            <a:r>
              <a:rPr lang="ru-RU" sz="1500" dirty="0"/>
              <a:t> 	                </a:t>
            </a:r>
            <a:r>
              <a:rPr lang="ru-RU" sz="1500" dirty="0" smtClean="0"/>
              <a:t>   </a:t>
            </a:r>
            <a:r>
              <a:rPr lang="ru-RU" sz="1500" dirty="0" err="1"/>
              <a:t>Усі</a:t>
            </a:r>
            <a:r>
              <a:rPr lang="ru-RU" sz="1500" dirty="0"/>
              <a:t> </a:t>
            </a:r>
            <a:r>
              <a:rPr lang="ru-RU" sz="1500" dirty="0" err="1"/>
              <a:t>викладені</a:t>
            </a:r>
            <a:r>
              <a:rPr lang="ru-RU" sz="1500" dirty="0"/>
              <a:t> </a:t>
            </a:r>
            <a:r>
              <a:rPr lang="ru-RU" sz="1500" dirty="0" err="1"/>
              <a:t>позиції</a:t>
            </a:r>
            <a:r>
              <a:rPr lang="ru-RU" sz="1500" dirty="0"/>
              <a:t> є </a:t>
            </a:r>
            <a:r>
              <a:rPr lang="ru-RU" sz="1500" dirty="0" err="1"/>
              <a:t>особистими</a:t>
            </a:r>
            <a:r>
              <a:rPr lang="ru-RU" sz="1500" dirty="0"/>
              <a:t> думками автора та, в </a:t>
            </a:r>
            <a:r>
              <a:rPr lang="ru-RU" sz="1500" dirty="0" err="1"/>
              <a:t>жодному</a:t>
            </a:r>
            <a:r>
              <a:rPr lang="ru-RU" sz="1500" dirty="0"/>
              <a:t> </a:t>
            </a:r>
            <a:r>
              <a:rPr lang="ru-RU" sz="1500" dirty="0" err="1" smtClean="0"/>
              <a:t>разі</a:t>
            </a:r>
            <a:r>
              <a:rPr lang="ru-RU" sz="1500" dirty="0" smtClean="0"/>
              <a:t>,</a:t>
            </a:r>
            <a:r>
              <a:rPr lang="en-US" sz="1500" dirty="0" smtClean="0"/>
              <a:t> </a:t>
            </a:r>
            <a:r>
              <a:rPr lang="ru-RU" sz="1500" dirty="0" smtClean="0"/>
              <a:t>не </a:t>
            </a:r>
            <a:r>
              <a:rPr lang="ru-RU" sz="1500" dirty="0" err="1"/>
              <a:t>відображають</a:t>
            </a:r>
            <a:r>
              <a:rPr lang="ru-RU" sz="1500" dirty="0"/>
              <a:t> </a:t>
            </a:r>
            <a:r>
              <a:rPr lang="ru-RU" sz="1500" dirty="0" err="1"/>
              <a:t>позиції</a:t>
            </a:r>
            <a:r>
              <a:rPr lang="ru-RU" sz="1500" dirty="0"/>
              <a:t> ЄС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66800" y="1882259"/>
          <a:ext cx="10058400" cy="3482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2011680"/>
                <a:gridCol w="2011680"/>
                <a:gridCol w="2011680"/>
                <a:gridCol w="2011680"/>
              </a:tblGrid>
              <a:tr h="43899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1" u="none" strike="noStrike" noProof="0" dirty="0" smtClean="0">
                          <a:solidFill>
                            <a:schemeClr val="tx1"/>
                          </a:solidFill>
                        </a:rPr>
                        <a:t>Економічно активне населення, осіб</a:t>
                      </a:r>
                      <a:endParaRPr lang="uk-UA" sz="1800" b="1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1" u="none" strike="noStrike" noProof="0" dirty="0" smtClean="0">
                          <a:solidFill>
                            <a:schemeClr val="tx1"/>
                          </a:solidFill>
                        </a:rPr>
                        <a:t>Співвідношення працездатних ВПО до економічно активного населення, %</a:t>
                      </a:r>
                      <a:endParaRPr lang="uk-UA" sz="1800" b="1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1" u="none" strike="noStrike" noProof="0" dirty="0" smtClean="0">
                          <a:solidFill>
                            <a:schemeClr val="tx1"/>
                          </a:solidFill>
                        </a:rPr>
                        <a:t>Частка працездатних ВПО, що  потребує працевлаштування,</a:t>
                      </a:r>
                      <a:r>
                        <a:rPr lang="uk-UA" sz="1800" b="1" u="none" strike="noStrike" baseline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800" b="1" u="none" strike="noStrike" noProof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uk-UA" sz="1800" b="1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1" u="none" strike="noStrike" noProof="0" dirty="0" smtClean="0">
                          <a:solidFill>
                            <a:schemeClr val="tx1"/>
                          </a:solidFill>
                        </a:rPr>
                        <a:t>Частка працездатних ВПО, що звернулись до служби зайнятості, %</a:t>
                      </a:r>
                      <a:endParaRPr lang="uk-UA" sz="1800" b="1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Донецька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883,600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Луганська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366,900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Харківська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1,312,600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42%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Запорізька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825,100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50%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5116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Дніпропетровська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1,608,400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68%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1445" y="1201784"/>
            <a:ext cx="10787744" cy="58657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Житло</a:t>
            </a:r>
            <a:endParaRPr lang="uk-UA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 algn="ctr">
              <a:buNone/>
            </a:pPr>
            <a:endParaRPr lang="ru-RU" sz="1500" i="1" dirty="0" smtClean="0"/>
          </a:p>
          <a:p>
            <a:pPr>
              <a:buNone/>
            </a:pPr>
            <a:r>
              <a:rPr lang="uk-UA" sz="1500" i="1" dirty="0" smtClean="0"/>
              <a:t>                               Джерело: Державна служба статистики, Міністерство соціальної політики, власні розрахунки</a:t>
            </a:r>
          </a:p>
          <a:p>
            <a:pPr>
              <a:buNone/>
            </a:pPr>
            <a:r>
              <a:rPr lang="uk-UA" sz="1500" i="1" dirty="0" smtClean="0"/>
              <a:t>                              * приблизна оцінка з врахування кількості ВПО та без врахування осіб, що проживають на території</a:t>
            </a:r>
          </a:p>
          <a:p>
            <a:pPr>
              <a:buNone/>
            </a:pPr>
            <a:r>
              <a:rPr lang="uk-UA" sz="1500" i="1" dirty="0" smtClean="0"/>
              <a:t>                                 проведення АТО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		</a:t>
            </a:r>
            <a:r>
              <a:rPr lang="ru-RU" sz="1400" dirty="0" err="1" smtClean="0"/>
              <a:t>Цей</a:t>
            </a:r>
            <a:r>
              <a:rPr lang="ru-RU" sz="1400" dirty="0" smtClean="0"/>
              <a:t> </a:t>
            </a:r>
            <a:r>
              <a:rPr lang="ru-RU" sz="1400" dirty="0"/>
              <a:t>проект </a:t>
            </a:r>
            <a:r>
              <a:rPr lang="ru-RU" sz="1400" dirty="0" err="1"/>
              <a:t>фінансується</a:t>
            </a:r>
            <a:r>
              <a:rPr lang="ru-RU" sz="1400" dirty="0"/>
              <a:t> </a:t>
            </a:r>
            <a:r>
              <a:rPr lang="ru-RU" sz="1400" dirty="0" err="1"/>
              <a:t>Європейським</a:t>
            </a:r>
            <a:r>
              <a:rPr lang="ru-RU" sz="1400" dirty="0"/>
              <a:t> Союзом</a:t>
            </a:r>
          </a:p>
          <a:p>
            <a:pPr marL="0" indent="0">
              <a:buNone/>
            </a:pPr>
            <a:r>
              <a:rPr lang="ru-RU" sz="1400" dirty="0"/>
              <a:t> 	                    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/>
              <a:t>викладені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 </a:t>
            </a:r>
            <a:r>
              <a:rPr lang="ru-RU" sz="1400" dirty="0" err="1"/>
              <a:t>особистими</a:t>
            </a:r>
            <a:r>
              <a:rPr lang="ru-RU" sz="1400" dirty="0"/>
              <a:t> думками автора та, в </a:t>
            </a:r>
            <a:r>
              <a:rPr lang="ru-RU" sz="1400" dirty="0" err="1"/>
              <a:t>жодному</a:t>
            </a:r>
            <a:r>
              <a:rPr lang="ru-RU" sz="1400" dirty="0"/>
              <a:t> </a:t>
            </a:r>
            <a:r>
              <a:rPr lang="ru-RU" sz="1400" dirty="0" err="1" smtClean="0"/>
              <a:t>разі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/>
              <a:t>відображають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ЄС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en-US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420112" y="1882259"/>
          <a:ext cx="7351776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944"/>
                <a:gridCol w="1837944"/>
                <a:gridCol w="1837944"/>
                <a:gridCol w="1837944"/>
              </a:tblGrid>
              <a:tr h="43891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noProof="0" dirty="0" smtClean="0">
                          <a:solidFill>
                            <a:schemeClr val="tx1"/>
                          </a:solidFill>
                        </a:rPr>
                        <a:t>Загальна</a:t>
                      </a:r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 житлова площа на</a:t>
                      </a:r>
                      <a:r>
                        <a:rPr lang="uk-UA" b="1" baseline="0" dirty="0" smtClean="0">
                          <a:solidFill>
                            <a:schemeClr val="tx1"/>
                          </a:solidFill>
                        </a:rPr>
                        <a:t> особу, м. кв.</a:t>
                      </a:r>
                      <a:endParaRPr lang="uk-UA" sz="1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sz="1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43891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Донецька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Луганська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Харківська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Запорізька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Дніпропетровська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1445" y="1201784"/>
            <a:ext cx="10787744" cy="56562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Заклади</a:t>
            </a:r>
            <a:r>
              <a:rPr lang="ru-RU" dirty="0" smtClean="0"/>
              <a:t> </a:t>
            </a:r>
            <a:r>
              <a:rPr lang="uk-UA" dirty="0" smtClean="0"/>
              <a:t>дошкільної освіти</a:t>
            </a:r>
          </a:p>
          <a:p>
            <a:pPr>
              <a:buNone/>
            </a:pPr>
            <a:endParaRPr lang="uk-UA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r>
              <a:rPr lang="ru-RU" sz="1500" i="1" dirty="0" smtClean="0"/>
              <a:t>             </a:t>
            </a:r>
            <a:r>
              <a:rPr lang="en-US" sz="1500" i="1" dirty="0" smtClean="0"/>
              <a:t>   </a:t>
            </a:r>
            <a:r>
              <a:rPr lang="uk-UA" sz="1500" i="1" dirty="0" smtClean="0"/>
              <a:t>Джерело: Державна служба статистики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/>
              <a:t>	</a:t>
            </a:r>
            <a:endParaRPr lang="ru-RU" sz="1400" dirty="0" smtClean="0"/>
          </a:p>
          <a:p>
            <a:pPr>
              <a:buNone/>
            </a:pPr>
            <a:r>
              <a:rPr lang="ru-RU" sz="1400" dirty="0"/>
              <a:t>	</a:t>
            </a:r>
            <a:r>
              <a:rPr lang="ru-RU" sz="1400" dirty="0" smtClean="0"/>
              <a:t>						</a:t>
            </a:r>
            <a:r>
              <a:rPr lang="ru-RU" sz="1400" dirty="0" err="1" smtClean="0"/>
              <a:t>Цей</a:t>
            </a:r>
            <a:r>
              <a:rPr lang="ru-RU" sz="1400" dirty="0" smtClean="0"/>
              <a:t> </a:t>
            </a:r>
            <a:r>
              <a:rPr lang="ru-RU" sz="1400" dirty="0"/>
              <a:t>проект </a:t>
            </a:r>
            <a:r>
              <a:rPr lang="ru-RU" sz="1400" dirty="0" err="1"/>
              <a:t>фінансується</a:t>
            </a:r>
            <a:r>
              <a:rPr lang="ru-RU" sz="1400" dirty="0"/>
              <a:t> </a:t>
            </a:r>
            <a:r>
              <a:rPr lang="ru-RU" sz="1400" dirty="0" err="1"/>
              <a:t>Європейським</a:t>
            </a:r>
            <a:r>
              <a:rPr lang="ru-RU" sz="1400" dirty="0"/>
              <a:t> Союзом</a:t>
            </a:r>
          </a:p>
          <a:p>
            <a:pPr>
              <a:buNone/>
            </a:pPr>
            <a:r>
              <a:rPr lang="ru-RU" sz="1400" dirty="0"/>
              <a:t> 	                         </a:t>
            </a:r>
            <a:r>
              <a:rPr lang="ru-RU" sz="1400" dirty="0" smtClean="0"/>
              <a:t>         </a:t>
            </a:r>
            <a:r>
              <a:rPr lang="ru-RU" sz="1400" dirty="0" err="1"/>
              <a:t>Усі</a:t>
            </a:r>
            <a:r>
              <a:rPr lang="ru-RU" sz="1400" dirty="0"/>
              <a:t> </a:t>
            </a:r>
            <a:r>
              <a:rPr lang="ru-RU" sz="1400" dirty="0" err="1"/>
              <a:t>викладені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 </a:t>
            </a:r>
            <a:r>
              <a:rPr lang="ru-RU" sz="1400" dirty="0" err="1"/>
              <a:t>особистими</a:t>
            </a:r>
            <a:r>
              <a:rPr lang="ru-RU" sz="1400" dirty="0"/>
              <a:t> думками автора та, в </a:t>
            </a:r>
            <a:r>
              <a:rPr lang="ru-RU" sz="1400" dirty="0" err="1"/>
              <a:t>жодному</a:t>
            </a:r>
            <a:r>
              <a:rPr lang="ru-RU" sz="1400" dirty="0"/>
              <a:t> </a:t>
            </a:r>
            <a:r>
              <a:rPr lang="ru-RU" sz="1400" dirty="0" err="1" smtClean="0"/>
              <a:t>разі</a:t>
            </a:r>
            <a:r>
              <a:rPr lang="ru-RU" sz="1400" dirty="0" smtClean="0"/>
              <a:t>, не </a:t>
            </a:r>
            <a:r>
              <a:rPr lang="ru-RU" sz="1400" dirty="0" err="1"/>
              <a:t>відображають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ЄС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9700" y="1882259"/>
          <a:ext cx="9966960" cy="307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392"/>
                <a:gridCol w="1993392"/>
                <a:gridCol w="1993392"/>
                <a:gridCol w="1993392"/>
                <a:gridCol w="1993392"/>
              </a:tblGrid>
              <a:tr h="43899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Навантаження на 100 місць, осіб</a:t>
                      </a:r>
                      <a:endParaRPr lang="uk-UA" sz="1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Охоплення</a:t>
                      </a:r>
                      <a:r>
                        <a:rPr lang="ru-RU" sz="1800" b="1" baseline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uk-UA" sz="1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дітей відповідного віку, %</a:t>
                      </a:r>
                      <a:endParaRPr lang="uk-UA" sz="18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43899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Донецька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117.6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101.4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Луганська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118.5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05.1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Харківська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106.8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109.5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Запорізька</a:t>
                      </a:r>
                      <a:endParaRPr lang="uk-UA" sz="1800" b="0" i="0" u="none" strike="noStrike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121.6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120.0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Дніпропетровська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115.4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116.8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1445" y="1201784"/>
            <a:ext cx="10787744" cy="56562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/>
              <a:t>Заклади</a:t>
            </a:r>
            <a:r>
              <a:rPr lang="ru-RU" dirty="0" smtClean="0"/>
              <a:t> </a:t>
            </a:r>
            <a:r>
              <a:rPr lang="uk-UA" dirty="0" smtClean="0"/>
              <a:t>шкільної освіти</a:t>
            </a:r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endParaRPr lang="ru-RU" sz="1500" i="1" dirty="0" smtClean="0"/>
          </a:p>
          <a:p>
            <a:pPr>
              <a:buNone/>
            </a:pPr>
            <a:r>
              <a:rPr lang="ru-RU" sz="1500" i="1" dirty="0" smtClean="0"/>
              <a:t>         </a:t>
            </a:r>
            <a:r>
              <a:rPr lang="en-US" sz="1500" i="1" dirty="0" smtClean="0"/>
              <a:t>        </a:t>
            </a:r>
            <a:r>
              <a:rPr lang="uk-UA" sz="1500" i="1" dirty="0" smtClean="0"/>
              <a:t>Джерело: Державна служба статистики</a:t>
            </a:r>
          </a:p>
          <a:p>
            <a:pPr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		</a:t>
            </a:r>
            <a:r>
              <a:rPr lang="ru-RU" sz="1400" dirty="0" err="1" smtClean="0"/>
              <a:t>Цей</a:t>
            </a:r>
            <a:r>
              <a:rPr lang="ru-RU" sz="1400" dirty="0" smtClean="0"/>
              <a:t> </a:t>
            </a:r>
            <a:r>
              <a:rPr lang="ru-RU" sz="1400" dirty="0"/>
              <a:t>проект </a:t>
            </a:r>
            <a:r>
              <a:rPr lang="ru-RU" sz="1400" dirty="0" err="1"/>
              <a:t>фінансується</a:t>
            </a:r>
            <a:r>
              <a:rPr lang="ru-RU" sz="1400" dirty="0"/>
              <a:t> </a:t>
            </a:r>
            <a:r>
              <a:rPr lang="ru-RU" sz="1400" dirty="0" err="1"/>
              <a:t>Європейським</a:t>
            </a:r>
            <a:r>
              <a:rPr lang="ru-RU" sz="1400" dirty="0"/>
              <a:t> Союзом</a:t>
            </a:r>
          </a:p>
          <a:p>
            <a:pPr marL="0" indent="0">
              <a:buNone/>
            </a:pPr>
            <a:r>
              <a:rPr lang="ru-RU" sz="1400" dirty="0"/>
              <a:t> 	                 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/>
              <a:t>викладені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 </a:t>
            </a:r>
            <a:r>
              <a:rPr lang="ru-RU" sz="1400" dirty="0" err="1"/>
              <a:t>особистими</a:t>
            </a:r>
            <a:r>
              <a:rPr lang="ru-RU" sz="1400" dirty="0"/>
              <a:t> думками автора та, в </a:t>
            </a:r>
            <a:r>
              <a:rPr lang="ru-RU" sz="1400" dirty="0" err="1"/>
              <a:t>жодному</a:t>
            </a:r>
            <a:r>
              <a:rPr lang="ru-RU" sz="1400" dirty="0"/>
              <a:t> </a:t>
            </a:r>
            <a:r>
              <a:rPr lang="ru-RU" sz="1400" dirty="0" err="1" smtClean="0"/>
              <a:t>разі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не </a:t>
            </a:r>
            <a:r>
              <a:rPr lang="ru-RU" sz="1400" dirty="0" err="1"/>
              <a:t>відображають</a:t>
            </a:r>
            <a:r>
              <a:rPr lang="ru-RU" sz="1400" dirty="0"/>
              <a:t> </a:t>
            </a:r>
            <a:r>
              <a:rPr lang="ru-RU" sz="1400" dirty="0" err="1"/>
              <a:t>позиції</a:t>
            </a:r>
            <a:r>
              <a:rPr lang="ru-RU" sz="1400" dirty="0"/>
              <a:t> ЄС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1503" y="1882259"/>
          <a:ext cx="9188995" cy="307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799"/>
                <a:gridCol w="1837799"/>
                <a:gridCol w="1837799"/>
                <a:gridCol w="1837799"/>
                <a:gridCol w="1837799"/>
              </a:tblGrid>
              <a:tr h="43899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Учнів на школу, осіб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Учнів на вчителя, </a:t>
                      </a:r>
                      <a:r>
                        <a:rPr lang="uk-UA" sz="18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осіб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43899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2013/ 2014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2014/ 2015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2013/ 2014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2014/ 2015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Донецька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Луганська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Харківська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9.8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t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Запорізька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99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Дніпропетровська</a:t>
                      </a:r>
                      <a:endParaRPr lang="uk-UA" sz="18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10.8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1445" y="1201784"/>
            <a:ext cx="10787744" cy="56562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Заклади охорони </a:t>
            </a:r>
            <a:r>
              <a:rPr lang="uk-UA" dirty="0" err="1" smtClean="0"/>
              <a:t>здоро</a:t>
            </a:r>
            <a:r>
              <a:rPr lang="ru-RU" dirty="0" smtClean="0"/>
              <a:t>в</a:t>
            </a:r>
            <a:r>
              <a:rPr lang="en-US" dirty="0" smtClean="0"/>
              <a:t>’</a:t>
            </a:r>
            <a:r>
              <a:rPr lang="ru-RU" dirty="0" smtClean="0"/>
              <a:t>я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1500" dirty="0" smtClean="0"/>
          </a:p>
          <a:p>
            <a:pPr>
              <a:lnSpc>
                <a:spcPct val="100000"/>
              </a:lnSpc>
              <a:buNone/>
            </a:pPr>
            <a:r>
              <a:rPr lang="uk-UA" sz="1500" i="1" dirty="0" smtClean="0"/>
              <a:t>Джерело: Державна служба статистики, Міністерство соціальної політики, власні розрахунки</a:t>
            </a:r>
          </a:p>
          <a:p>
            <a:pPr>
              <a:lnSpc>
                <a:spcPct val="100000"/>
              </a:lnSpc>
              <a:buNone/>
            </a:pPr>
            <a:r>
              <a:rPr lang="uk-UA" sz="1500" i="1" dirty="0" smtClean="0"/>
              <a:t>* приблизна оцінка з врахування кількості ВПО та без врахування осіб, що проживають на території проведення АТО</a:t>
            </a:r>
            <a:endParaRPr lang="en-US" sz="1500" i="1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				</a:t>
            </a:r>
            <a:r>
              <a:rPr lang="ru-RU" sz="1500" dirty="0" err="1" smtClean="0"/>
              <a:t>Цей</a:t>
            </a:r>
            <a:r>
              <a:rPr lang="ru-RU" sz="1500" dirty="0" smtClean="0"/>
              <a:t> </a:t>
            </a:r>
            <a:r>
              <a:rPr lang="ru-RU" sz="1500" dirty="0"/>
              <a:t>проект </a:t>
            </a:r>
            <a:r>
              <a:rPr lang="ru-RU" sz="1500" dirty="0" err="1"/>
              <a:t>фінансується</a:t>
            </a:r>
            <a:r>
              <a:rPr lang="ru-RU" sz="1500" dirty="0"/>
              <a:t> </a:t>
            </a:r>
            <a:r>
              <a:rPr lang="ru-RU" sz="1500" dirty="0" err="1"/>
              <a:t>Європейським</a:t>
            </a:r>
            <a:r>
              <a:rPr lang="ru-RU" sz="1500" dirty="0"/>
              <a:t> Союзом</a:t>
            </a:r>
          </a:p>
          <a:p>
            <a:pPr>
              <a:buNone/>
            </a:pPr>
            <a:r>
              <a:rPr lang="ru-RU" sz="1500" dirty="0"/>
              <a:t> 	                        </a:t>
            </a:r>
            <a:r>
              <a:rPr lang="ru-RU" sz="1500" dirty="0" smtClean="0"/>
              <a:t>  </a:t>
            </a:r>
            <a:r>
              <a:rPr lang="ru-RU" sz="1500" dirty="0" err="1"/>
              <a:t>Усі</a:t>
            </a:r>
            <a:r>
              <a:rPr lang="ru-RU" sz="1500" dirty="0"/>
              <a:t> </a:t>
            </a:r>
            <a:r>
              <a:rPr lang="ru-RU" sz="1500" dirty="0" err="1"/>
              <a:t>викладені</a:t>
            </a:r>
            <a:r>
              <a:rPr lang="ru-RU" sz="1500" dirty="0"/>
              <a:t> </a:t>
            </a:r>
            <a:r>
              <a:rPr lang="ru-RU" sz="1500" dirty="0" err="1"/>
              <a:t>позиції</a:t>
            </a:r>
            <a:r>
              <a:rPr lang="ru-RU" sz="1500" dirty="0"/>
              <a:t> є </a:t>
            </a:r>
            <a:r>
              <a:rPr lang="ru-RU" sz="1500" dirty="0" err="1"/>
              <a:t>особистими</a:t>
            </a:r>
            <a:r>
              <a:rPr lang="ru-RU" sz="1500" dirty="0"/>
              <a:t> думками автора та, в </a:t>
            </a:r>
            <a:r>
              <a:rPr lang="ru-RU" sz="1500" dirty="0" err="1"/>
              <a:t>жодному</a:t>
            </a:r>
            <a:r>
              <a:rPr lang="ru-RU" sz="1500" dirty="0"/>
              <a:t> </a:t>
            </a:r>
            <a:r>
              <a:rPr lang="ru-RU" sz="1500" dirty="0" err="1" smtClean="0"/>
              <a:t>разі</a:t>
            </a:r>
            <a:r>
              <a:rPr lang="ru-RU" sz="1500" dirty="0" smtClean="0"/>
              <a:t>,</a:t>
            </a:r>
            <a:r>
              <a:rPr lang="en-US" sz="1500" dirty="0" smtClean="0"/>
              <a:t> </a:t>
            </a:r>
            <a:r>
              <a:rPr lang="ru-RU" sz="1500" dirty="0" smtClean="0"/>
              <a:t>не </a:t>
            </a:r>
            <a:r>
              <a:rPr lang="ru-RU" sz="1500" dirty="0" err="1"/>
              <a:t>відображають</a:t>
            </a:r>
            <a:r>
              <a:rPr lang="ru-RU" sz="1500" dirty="0"/>
              <a:t> </a:t>
            </a:r>
            <a:r>
              <a:rPr lang="ru-RU" sz="1500" dirty="0" err="1"/>
              <a:t>позиції</a:t>
            </a:r>
            <a:r>
              <a:rPr lang="ru-RU" sz="1500" dirty="0"/>
              <a:t> ЄС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72887" y="1854926"/>
          <a:ext cx="10646227" cy="334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1"/>
                <a:gridCol w="1000034"/>
                <a:gridCol w="1000034"/>
                <a:gridCol w="1000034"/>
                <a:gridCol w="1000034"/>
                <a:gridCol w="1000034"/>
                <a:gridCol w="1000034"/>
                <a:gridCol w="1000034"/>
                <a:gridCol w="1000034"/>
                <a:gridCol w="1000034"/>
              </a:tblGrid>
              <a:tr h="56605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Ліжок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10 тис.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осіб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Відвідувань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за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зміну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10 тис.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осіб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Осіб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лікаря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0033">
                <a:tc>
                  <a:txBody>
                    <a:bodyPr/>
                    <a:lstStyle/>
                    <a:p>
                      <a:pPr algn="ctr" rtl="0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2014*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2014*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2014*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742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Донецька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003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Луганська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003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Харківська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003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Запорізька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003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Дніпропетровська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КСМали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КС.potx" id="{A383AC0E-97A3-447D-AF5D-6439025A0FE5}" vid="{E37753E4-97A0-471F-83E4-8C544CB9446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ШаблонКСМалий</Template>
  <TotalTime>4043</TotalTime>
  <Words>400</Words>
  <Application>Microsoft Office PowerPoint</Application>
  <PresentationFormat>Широкоэкранный</PresentationFormat>
  <Paragraphs>284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ШаблонКСМалий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lesya</dc:creator>
  <cp:lastModifiedBy>Yuliya Vella-Stasiv</cp:lastModifiedBy>
  <cp:revision>95</cp:revision>
  <dcterms:created xsi:type="dcterms:W3CDTF">2015-12-04T10:57:45Z</dcterms:created>
  <dcterms:modified xsi:type="dcterms:W3CDTF">2015-12-07T07:29:27Z</dcterms:modified>
</cp:coreProperties>
</file>