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sldIdLst>
    <p:sldId id="276" r:id="rId2"/>
    <p:sldId id="272" r:id="rId3"/>
    <p:sldId id="258" r:id="rId4"/>
    <p:sldId id="257" r:id="rId5"/>
    <p:sldId id="261" r:id="rId6"/>
    <p:sldId id="260" r:id="rId7"/>
    <p:sldId id="259" r:id="rId8"/>
    <p:sldId id="262" r:id="rId9"/>
    <p:sldId id="268" r:id="rId10"/>
    <p:sldId id="266" r:id="rId11"/>
    <p:sldId id="269" r:id="rId12"/>
    <p:sldId id="263" r:id="rId13"/>
    <p:sldId id="264" r:id="rId14"/>
    <p:sldId id="270" r:id="rId15"/>
    <p:sldId id="265" r:id="rId16"/>
    <p:sldId id="267" r:id="rId17"/>
    <p:sldId id="271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 sz="1600" b="1"/>
            </a:pPr>
            <a:r>
              <a:rPr lang="ru-RU" sz="1600" b="1" dirty="0" err="1" smtClean="0"/>
              <a:t>Чи</a:t>
            </a:r>
            <a:r>
              <a:rPr lang="ru-RU" sz="1600" b="1" dirty="0" smtClean="0"/>
              <a:t> </a:t>
            </a:r>
            <a:r>
              <a:rPr lang="ru-RU" sz="1600" b="1" dirty="0" err="1"/>
              <a:t>збираєтесь</a:t>
            </a:r>
            <a:r>
              <a:rPr lang="ru-RU" sz="1600" b="1" dirty="0"/>
              <a:t> Ви </a:t>
            </a:r>
            <a:r>
              <a:rPr lang="ru-RU" sz="1600" b="1" dirty="0" err="1"/>
              <a:t>повернутися</a:t>
            </a:r>
            <a:r>
              <a:rPr lang="ru-RU" sz="1600" b="1" dirty="0"/>
              <a:t> </a:t>
            </a:r>
            <a:r>
              <a:rPr lang="ru-RU" sz="1600" b="1" dirty="0" err="1"/>
              <a:t>додому</a:t>
            </a:r>
            <a:r>
              <a:rPr lang="ru-RU" sz="1600" b="1" dirty="0"/>
              <a:t> на </a:t>
            </a:r>
            <a:r>
              <a:rPr lang="ru-RU" sz="1600" b="1" dirty="0" err="1"/>
              <a:t>постійне</a:t>
            </a:r>
            <a:r>
              <a:rPr lang="ru-RU" sz="1600" b="1" dirty="0"/>
              <a:t> </a:t>
            </a:r>
            <a:r>
              <a:rPr lang="ru-RU" sz="1600" b="1" dirty="0" err="1"/>
              <a:t>місце</a:t>
            </a:r>
            <a:r>
              <a:rPr lang="ru-RU" sz="1600" b="1" dirty="0"/>
              <a:t> </a:t>
            </a:r>
            <a:r>
              <a:rPr lang="ru-RU" sz="1600" b="1" dirty="0" err="1"/>
              <a:t>проживання</a:t>
            </a:r>
            <a:r>
              <a:rPr lang="ru-RU" sz="1600" b="1" dirty="0"/>
              <a:t> в </a:t>
            </a:r>
            <a:r>
              <a:rPr lang="ru-RU" sz="1600" b="1" dirty="0" err="1"/>
              <a:t>найближчі</a:t>
            </a:r>
            <a:r>
              <a:rPr lang="ru-RU" sz="1600" b="1" dirty="0"/>
              <a:t> </a:t>
            </a:r>
            <a:r>
              <a:rPr lang="ru-RU" sz="1600" b="1" dirty="0" err="1"/>
              <a:t>декілька</a:t>
            </a:r>
            <a:r>
              <a:rPr lang="ru-RU" sz="1600" b="1" dirty="0"/>
              <a:t> </a:t>
            </a:r>
            <a:r>
              <a:rPr lang="ru-RU" sz="1600" b="1" dirty="0" err="1"/>
              <a:t>років</a:t>
            </a:r>
            <a:r>
              <a:rPr lang="ru-RU" sz="1600" b="1" dirty="0"/>
              <a:t>? </a:t>
            </a:r>
            <a:r>
              <a:rPr lang="ru-RU" sz="1600" b="1" i="1" dirty="0" smtClean="0"/>
              <a:t>(%)</a:t>
            </a:r>
            <a:endParaRPr lang="ru-RU" sz="1600" b="1" i="1" dirty="0"/>
          </a:p>
        </c:rich>
      </c:tx>
      <c:layout>
        <c:manualLayout>
          <c:xMode val="edge"/>
          <c:yMode val="edge"/>
          <c:x val="0.17654467835734908"/>
          <c:y val="0"/>
        </c:manualLayout>
      </c:layout>
    </c:title>
    <c:plotArea>
      <c:layout>
        <c:manualLayout>
          <c:layoutTarget val="inner"/>
          <c:xMode val="edge"/>
          <c:yMode val="edge"/>
          <c:x val="0.138505595878084"/>
          <c:y val="0.20712528398160204"/>
          <c:w val="0.80856960987918203"/>
          <c:h val="0.59578932915682792"/>
        </c:manualLayout>
      </c:layout>
      <c:bar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Так</c:v>
                </c:pt>
              </c:strCache>
            </c:strRef>
          </c:tx>
          <c:spPr>
            <a:solidFill>
              <a:schemeClr val="accent1"/>
            </a:solidFill>
          </c:spPr>
          <c:dPt>
            <c:idx val="0"/>
            <c:spPr>
              <a:solidFill>
                <a:schemeClr val="accent1"/>
              </a:solidFill>
            </c:spPr>
          </c:dPt>
          <c:dLbls>
            <c:txPr>
              <a:bodyPr/>
              <a:lstStyle/>
              <a:p>
                <a:pPr>
                  <a:defRPr sz="1600" b="1">
                    <a:solidFill>
                      <a:sysClr val="windowText" lastClr="000000"/>
                    </a:solidFill>
                  </a:defRPr>
                </a:pPr>
                <a:endParaRPr lang="uk-UA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_-* #,##0_₴_-;\-* #,##0_₴_-;_-* "-"??_₴_-;_-@_-</c:formatCode>
                <c:ptCount val="2"/>
                <c:pt idx="0">
                  <c:v>54</c:v>
                </c:pt>
                <c:pt idx="1">
                  <c:v>40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Ні</c:v>
                </c:pt>
              </c:strCache>
            </c:strRef>
          </c:tx>
          <c:spPr>
            <a:solidFill>
              <a:schemeClr val="accent4"/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uk-UA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2018</c:v>
                </c:pt>
              </c:numCache>
            </c:numRef>
          </c:cat>
          <c:val>
            <c:numRef>
              <c:f>Лист1!$C$2:$C$3</c:f>
              <c:numCache>
                <c:formatCode>_-* #,##0_₴_-;\-* #,##0_₴_-;_-* "-"??_₴_-;_-@_-</c:formatCode>
                <c:ptCount val="2"/>
                <c:pt idx="0">
                  <c:v>26</c:v>
                </c:pt>
                <c:pt idx="1">
                  <c:v>26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ВАЖКО СКАЗАТИ, НЕ ЗНАЮ</c:v>
                </c:pt>
              </c:strCache>
            </c:strRef>
          </c:tx>
          <c:spPr>
            <a:solidFill>
              <a:schemeClr val="accent6"/>
            </a:solidFill>
          </c:spPr>
          <c:dLbls>
            <c:txPr>
              <a:bodyPr/>
              <a:lstStyle/>
              <a:p>
                <a:pPr>
                  <a:defRPr sz="1600" b="1"/>
                </a:pPr>
                <a:endParaRPr lang="uk-UA"/>
              </a:p>
            </c:txPr>
            <c:showVal val="1"/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2015</c:v>
                </c:pt>
                <c:pt idx="1">
                  <c:v>2018</c:v>
                </c:pt>
              </c:numCache>
            </c:numRef>
          </c:cat>
          <c:val>
            <c:numRef>
              <c:f>Лист1!$D$2:$D$3</c:f>
              <c:numCache>
                <c:formatCode>_-* #,##0_₴_-;\-* #,##0_₴_-;_-* "-"??_₴_-;_-@_-</c:formatCode>
                <c:ptCount val="2"/>
                <c:pt idx="0">
                  <c:v>20</c:v>
                </c:pt>
                <c:pt idx="1">
                  <c:v>34</c:v>
                </c:pt>
              </c:numCache>
            </c:numRef>
          </c:val>
        </c:ser>
        <c:gapWidth val="100"/>
        <c:overlap val="100"/>
        <c:axId val="99309056"/>
        <c:axId val="99307520"/>
      </c:barChart>
      <c:valAx>
        <c:axId val="99307520"/>
        <c:scaling>
          <c:orientation val="minMax"/>
        </c:scaling>
        <c:delete val="1"/>
        <c:axPos val="b"/>
        <c:numFmt formatCode="0%" sourceLinked="1"/>
        <c:tickLblPos val="none"/>
        <c:crossAx val="99309056"/>
        <c:crosses val="autoZero"/>
        <c:crossBetween val="between"/>
      </c:valAx>
      <c:catAx>
        <c:axId val="9930905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uk-UA"/>
          </a:p>
        </c:txPr>
        <c:crossAx val="99307520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5.7804385201284204E-2"/>
          <c:y val="0.85576552442527232"/>
          <c:w val="0.92062074269858285"/>
          <c:h val="0.14423469082803309"/>
        </c:manualLayout>
      </c:layout>
      <c:txPr>
        <a:bodyPr/>
        <a:lstStyle/>
        <a:p>
          <a:pPr>
            <a:defRPr sz="1600" b="1"/>
          </a:pPr>
          <a:endParaRPr lang="uk-UA"/>
        </a:p>
      </c:txPr>
    </c:legend>
    <c:plotVisOnly val="1"/>
    <c:dispBlanksAs val="gap"/>
  </c:chart>
  <c:spPr>
    <a:noFill/>
    <a:ln>
      <a:noFill/>
    </a:ln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7.0211486795179019E-4"/>
          <c:y val="0.16583428745981107"/>
          <c:w val="0.99929796357154699"/>
          <c:h val="0.5913287501229065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</c:spPr>
          <c:dLbls>
            <c:dLbl>
              <c:idx val="0"/>
              <c:layout>
                <c:manualLayout>
                  <c:x val="5.5045083555081231E-4"/>
                  <c:y val="2.2906194912732801E-3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9.8114173480794726E-3"/>
                </c:manualLayout>
              </c:layout>
              <c:showVal val="1"/>
            </c:dLbl>
            <c:dLbl>
              <c:idx val="3"/>
              <c:layout>
                <c:manualLayout>
                  <c:x val="3.9850731771742115E-3"/>
                  <c:y val="1.2630489938546201E-2"/>
                </c:manualLayout>
              </c:layout>
              <c:showVal val="1"/>
            </c:dLbl>
            <c:dLbl>
              <c:idx val="4"/>
              <c:layout>
                <c:manualLayout>
                  <c:x val="3.9850731771742115E-3"/>
                  <c:y val="1.3747232863973204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1.4276228917269804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9.5174859448465508E-3"/>
                </c:manualLayout>
              </c:layout>
              <c:showVal val="1"/>
            </c:dLbl>
            <c:dLbl>
              <c:idx val="7"/>
              <c:layout>
                <c:manualLayout>
                  <c:x val="3.771265512023182E-5"/>
                  <c:y val="1.2630489938546201E-2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1.9034971889693105E-2"/>
                </c:manualLayout>
              </c:layout>
              <c:showVal val="1"/>
            </c:dLbl>
            <c:dLbl>
              <c:idx val="10"/>
              <c:layout>
                <c:manualLayout>
                  <c:x val="0"/>
                  <c:y val="1.308188979743931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0"/>
                </a:pPr>
                <a:endParaRPr lang="uk-UA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Так, отримуємо</c:v>
                </c:pt>
                <c:pt idx="1">
                  <c:v>Отримували раніше, зараз не отримуємо</c:v>
                </c:pt>
                <c:pt idx="2">
                  <c:v>Ні, не отримували ні раніше, ні зараз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75</c:v>
                </c:pt>
                <c:pt idx="1">
                  <c:v>14</c:v>
                </c:pt>
                <c:pt idx="2">
                  <c:v>10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uk-UA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Так, отримуємо</c:v>
                </c:pt>
                <c:pt idx="1">
                  <c:v>Отримували раніше, зараз не отримуємо</c:v>
                </c:pt>
                <c:pt idx="2">
                  <c:v>Ні, не отримували ні раніше, ні зараз</c:v>
                </c:pt>
                <c:pt idx="3">
                  <c:v>Важко сказати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</c:v>
                </c:pt>
                <c:pt idx="1">
                  <c:v>41</c:v>
                </c:pt>
                <c:pt idx="2">
                  <c:v>48</c:v>
                </c:pt>
                <c:pt idx="3">
                  <c:v>3</c:v>
                </c:pt>
              </c:numCache>
            </c:numRef>
          </c:val>
        </c:ser>
        <c:axId val="134641920"/>
        <c:axId val="134656000"/>
      </c:barChart>
      <c:catAx>
        <c:axId val="13464192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134656000"/>
        <c:crosses val="autoZero"/>
        <c:auto val="1"/>
        <c:lblAlgn val="ctr"/>
        <c:lblOffset val="100"/>
      </c:catAx>
      <c:valAx>
        <c:axId val="134656000"/>
        <c:scaling>
          <c:orientation val="minMax"/>
        </c:scaling>
        <c:delete val="1"/>
        <c:axPos val="l"/>
        <c:numFmt formatCode="General" sourceLinked="1"/>
        <c:tickLblPos val="none"/>
        <c:crossAx val="13464192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1691512331761332"/>
          <c:y val="2.2046161537606898E-2"/>
          <c:w val="0.20751355097525101"/>
          <c:h val="7.893856701107281E-2"/>
        </c:manualLayout>
      </c:layout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</c:chart>
  <c:spPr>
    <a:ln>
      <a:noFill/>
    </a:ln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7.0201781196739348E-4"/>
          <c:y val="0.16232987880356492"/>
          <c:w val="0.99929796357154699"/>
          <c:h val="0.5913287501229065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</c:spPr>
          <c:dLbls>
            <c:dLbl>
              <c:idx val="0"/>
              <c:layout>
                <c:manualLayout>
                  <c:x val="5.5045083555081231E-4"/>
                  <c:y val="2.2906194912732801E-3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9.8114173480794726E-3"/>
                </c:manualLayout>
              </c:layout>
              <c:showVal val="1"/>
            </c:dLbl>
            <c:dLbl>
              <c:idx val="3"/>
              <c:layout>
                <c:manualLayout>
                  <c:x val="3.9850731771742115E-3"/>
                  <c:y val="1.2630489938546201E-2"/>
                </c:manualLayout>
              </c:layout>
              <c:showVal val="1"/>
            </c:dLbl>
            <c:dLbl>
              <c:idx val="4"/>
              <c:layout>
                <c:manualLayout>
                  <c:x val="3.9850731771742115E-3"/>
                  <c:y val="1.3747232863973204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1.4276228917269804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9.5174859448465508E-3"/>
                </c:manualLayout>
              </c:layout>
              <c:showVal val="1"/>
            </c:dLbl>
            <c:dLbl>
              <c:idx val="7"/>
              <c:layout>
                <c:manualLayout>
                  <c:x val="3.771265512023182E-5"/>
                  <c:y val="1.2630489938546201E-2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1.9034971889693105E-2"/>
                </c:manualLayout>
              </c:layout>
              <c:showVal val="1"/>
            </c:dLbl>
            <c:dLbl>
              <c:idx val="10"/>
              <c:layout>
                <c:manualLayout>
                  <c:x val="0"/>
                  <c:y val="1.3081889797439312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0"/>
                </a:pPr>
                <a:endParaRPr lang="uk-UA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Є членами громадських організацій</c:v>
                </c:pt>
                <c:pt idx="1">
                  <c:v>Хотіли би брати участь в проектах для допомоги іншим ВПО</c:v>
                </c:pt>
                <c:pt idx="2">
                  <c:v>Хотіли би брати участь в проектах з розвитку інфраструктури міста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31</c:v>
                </c:pt>
                <c:pt idx="2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Є членами громадських організацій</c:v>
                </c:pt>
                <c:pt idx="1">
                  <c:v>Хотіли би брати участь в проектах для допомоги іншим ВПО</c:v>
                </c:pt>
                <c:pt idx="2">
                  <c:v>Хотіли би брати участь в проектах з розвитку інфраструктури міста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</c:v>
                </c:pt>
                <c:pt idx="1">
                  <c:v>12</c:v>
                </c:pt>
                <c:pt idx="2">
                  <c:v>10</c:v>
                </c:pt>
              </c:numCache>
            </c:numRef>
          </c:val>
        </c:ser>
        <c:axId val="123208832"/>
        <c:axId val="123210368"/>
      </c:barChart>
      <c:catAx>
        <c:axId val="12320883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uk-UA"/>
          </a:p>
        </c:txPr>
        <c:crossAx val="123210368"/>
        <c:crosses val="autoZero"/>
        <c:auto val="1"/>
        <c:lblAlgn val="ctr"/>
        <c:lblOffset val="100"/>
      </c:catAx>
      <c:valAx>
        <c:axId val="123210368"/>
        <c:scaling>
          <c:orientation val="minMax"/>
        </c:scaling>
        <c:delete val="1"/>
        <c:axPos val="l"/>
        <c:numFmt formatCode="General" sourceLinked="1"/>
        <c:tickLblPos val="none"/>
        <c:crossAx val="1232088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2012692277422231"/>
          <c:y val="0"/>
          <c:w val="0.23994990161787916"/>
          <c:h val="0.12202843520303004"/>
        </c:manualLayout>
      </c:layout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</c:chart>
  <c:spPr>
    <a:ln>
      <a:noFill/>
    </a:ln>
  </c:sp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0.16139662259748908"/>
          <c:y val="0.11600616407000602"/>
          <c:w val="0.75760382179757835"/>
          <c:h val="0.6186524371503433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uk-UA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Школи</c:v>
                </c:pt>
                <c:pt idx="1">
                  <c:v>Дитячі садки</c:v>
                </c:pt>
                <c:pt idx="2">
                  <c:v>Медичні установи </c:v>
                </c:pt>
                <c:pt idx="3">
                  <c:v>ЖЕКи</c:v>
                </c:pt>
                <c:pt idx="4">
                  <c:v>Управління праці та соціального захисту населення</c:v>
                </c:pt>
                <c:pt idx="5">
                  <c:v>Державна служба зайнятості </c:v>
                </c:pt>
                <c:pt idx="6">
                  <c:v>Пенсійний фонд</c:v>
                </c:pt>
                <c:pt idx="7">
                  <c:v>Міграційна служба 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4.4000000000000004</c:v>
                </c:pt>
                <c:pt idx="1">
                  <c:v>4.2</c:v>
                </c:pt>
                <c:pt idx="2">
                  <c:v>4.0999999999999996</c:v>
                </c:pt>
                <c:pt idx="3">
                  <c:v>3.6</c:v>
                </c:pt>
                <c:pt idx="4">
                  <c:v>4</c:v>
                </c:pt>
                <c:pt idx="5">
                  <c:v>3.5</c:v>
                </c:pt>
                <c:pt idx="6">
                  <c:v>4.4000000000000004</c:v>
                </c:pt>
                <c:pt idx="7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uk-UA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Школи</c:v>
                </c:pt>
                <c:pt idx="1">
                  <c:v>Дитячі садки</c:v>
                </c:pt>
                <c:pt idx="2">
                  <c:v>Медичні установи </c:v>
                </c:pt>
                <c:pt idx="3">
                  <c:v>ЖЕКи</c:v>
                </c:pt>
                <c:pt idx="4">
                  <c:v>Управління праці та соціального захисту населення</c:v>
                </c:pt>
                <c:pt idx="5">
                  <c:v>Державна служба зайнятості </c:v>
                </c:pt>
                <c:pt idx="6">
                  <c:v>Пенсійний фонд</c:v>
                </c:pt>
                <c:pt idx="7">
                  <c:v>Міграційна служба </c:v>
                </c:pt>
              </c:strCache>
            </c:strRef>
          </c:cat>
          <c:val>
            <c:numRef>
              <c:f>Лист1!$C$2:$C$9</c:f>
              <c:numCache>
                <c:formatCode>0.0</c:formatCode>
                <c:ptCount val="8"/>
                <c:pt idx="0">
                  <c:v>4.3099999999999996</c:v>
                </c:pt>
                <c:pt idx="1">
                  <c:v>4.3</c:v>
                </c:pt>
                <c:pt idx="2">
                  <c:v>4.0599999999999996</c:v>
                </c:pt>
                <c:pt idx="3">
                  <c:v>3.9</c:v>
                </c:pt>
                <c:pt idx="4">
                  <c:v>3.64</c:v>
                </c:pt>
                <c:pt idx="5">
                  <c:v>3.54</c:v>
                </c:pt>
                <c:pt idx="6">
                  <c:v>3.44</c:v>
                </c:pt>
                <c:pt idx="7">
                  <c:v>3.42</c:v>
                </c:pt>
              </c:numCache>
            </c:numRef>
          </c:val>
        </c:ser>
        <c:gapWidth val="100"/>
        <c:axId val="123285888"/>
        <c:axId val="123287424"/>
      </c:barChart>
      <c:catAx>
        <c:axId val="123285888"/>
        <c:scaling>
          <c:orientation val="maxMin"/>
        </c:scaling>
        <c:axPos val="b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123287424"/>
        <c:crosses val="autoZero"/>
        <c:auto val="1"/>
        <c:lblAlgn val="ctr"/>
        <c:lblOffset val="100"/>
      </c:catAx>
      <c:valAx>
        <c:axId val="123287424"/>
        <c:scaling>
          <c:orientation val="minMax"/>
        </c:scaling>
        <c:delete val="1"/>
        <c:axPos val="r"/>
        <c:numFmt formatCode="General" sourceLinked="1"/>
        <c:tickLblPos val="none"/>
        <c:crossAx val="12328588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7138551272080931"/>
          <c:y val="3.6787494331333791E-2"/>
          <c:w val="0.15311520942117512"/>
          <c:h val="7.3300958353840803E-2"/>
        </c:manualLayout>
      </c:layout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</c:chart>
  <c:spPr>
    <a:ln>
      <a:noFill/>
    </a:ln>
  </c:sp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 lang="uk-UA" sz="1200" noProof="0"/>
            </a:pPr>
            <a:r>
              <a:rPr lang="uk-UA" sz="1200" noProof="0" dirty="0" smtClean="0"/>
              <a:t>Як</a:t>
            </a:r>
            <a:r>
              <a:rPr lang="uk-UA" sz="1200" baseline="0" noProof="0" dirty="0" smtClean="0"/>
              <a:t> </a:t>
            </a:r>
            <a:r>
              <a:rPr lang="uk-UA" sz="1200" baseline="0" noProof="0" dirty="0"/>
              <a:t>Ви відчуваєте</a:t>
            </a:r>
            <a:r>
              <a:rPr lang="uk-UA" sz="1200" noProof="0" dirty="0"/>
              <a:t>, чи змінилась в цілому життєва ситуація у вимушених переселенців за останні 2 роки</a:t>
            </a:r>
            <a:r>
              <a:rPr lang="uk-UA" sz="1200" noProof="0" dirty="0" smtClean="0"/>
              <a:t>?</a:t>
            </a:r>
            <a:endParaRPr lang="uk-UA" sz="1200" noProof="0" dirty="0"/>
          </a:p>
        </c:rich>
      </c:tx>
      <c:layout>
        <c:manualLayout>
          <c:xMode val="edge"/>
          <c:yMode val="edge"/>
          <c:x val="0.13141852826935094"/>
          <c:y val="0"/>
        </c:manualLayout>
      </c:layout>
    </c:title>
    <c:plotArea>
      <c:layout>
        <c:manualLayout>
          <c:layoutTarget val="inner"/>
          <c:xMode val="edge"/>
          <c:yMode val="edge"/>
          <c:x val="2.7481888602771922E-2"/>
          <c:y val="0.27857163044262101"/>
          <c:w val="0.58589829358293799"/>
          <c:h val="0.5940365787816944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Жители КТ</c:v>
                </c:pt>
              </c:strCache>
            </c:strRef>
          </c:tx>
          <c:dPt>
            <c:idx val="0"/>
            <c:spPr>
              <a:solidFill>
                <a:schemeClr val="accent3"/>
              </a:solidFill>
            </c:spPr>
          </c:dPt>
          <c:dPt>
            <c:idx val="1"/>
            <c:spPr>
              <a:solidFill>
                <a:schemeClr val="accent1"/>
              </a:solidFill>
            </c:spPr>
          </c:dPt>
          <c:dPt>
            <c:idx val="2"/>
            <c:spPr>
              <a:solidFill>
                <a:schemeClr val="accent6"/>
              </a:solidFill>
            </c:spPr>
          </c:dPt>
          <c:dLbls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uk-UA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Покращилась</c:v>
                </c:pt>
                <c:pt idx="1">
                  <c:v>Залишилась без змін</c:v>
                </c:pt>
                <c:pt idx="2">
                  <c:v>Погіршилась</c:v>
                </c:pt>
                <c:pt idx="3">
                  <c:v>Важко відповісти</c:v>
                </c:pt>
              </c:strCache>
            </c:strRef>
          </c:cat>
          <c:val>
            <c:numRef>
              <c:f>Лист1!$B$2:$B$5</c:f>
              <c:numCache>
                <c:formatCode>_-* #,##0_₴_-;\-* #,##0_₴_-;_-* "-"??_₴_-;_-@_-</c:formatCode>
                <c:ptCount val="4"/>
                <c:pt idx="0">
                  <c:v>14</c:v>
                </c:pt>
                <c:pt idx="1">
                  <c:v>49</c:v>
                </c:pt>
                <c:pt idx="2">
                  <c:v>32</c:v>
                </c:pt>
                <c:pt idx="3">
                  <c:v>5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4384875721740564"/>
          <c:y val="0.26368195931446231"/>
          <c:w val="0.33948468941382343"/>
          <c:h val="0.61196052561754199"/>
        </c:manualLayout>
      </c:layout>
      <c:txPr>
        <a:bodyPr/>
        <a:lstStyle/>
        <a:p>
          <a:pPr>
            <a:defRPr sz="1200"/>
          </a:pPr>
          <a:endParaRPr lang="uk-UA"/>
        </a:p>
      </c:txPr>
    </c:legend>
    <c:plotVisOnly val="1"/>
    <c:dispBlanksAs val="zero"/>
  </c:chart>
  <c:spPr>
    <a:noFill/>
    <a:ln>
      <a:noFill/>
    </a:ln>
  </c:sp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0.41126631124599117"/>
          <c:y val="0.123454616537771"/>
          <c:w val="0.5512166231495883"/>
          <c:h val="0.84927039920554204"/>
        </c:manualLayout>
      </c:layout>
      <c:bar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Краще</c:v>
                </c:pt>
              </c:strCache>
            </c:strRef>
          </c:tx>
          <c:spPr>
            <a:solidFill>
              <a:schemeClr val="accent3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uk-UA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особистої безпеки у повсякденному житті</c:v>
                </c:pt>
                <c:pt idx="1">
                  <c:v>отримання послуг від державних установ</c:v>
                </c:pt>
                <c:pt idx="2">
                  <c:v>взаємодії з місцевими органами влади</c:v>
                </c:pt>
                <c:pt idx="3">
                  <c:v>взаємодії з місцевою спльнотою</c:v>
                </c:pt>
                <c:pt idx="4">
                  <c:v>фінансового становища родини</c:v>
                </c:pt>
                <c:pt idx="5">
                  <c:v>житлових умов</c:v>
                </c:pt>
                <c:pt idx="6">
                  <c:v>працевлаштування</c:v>
                </c:pt>
              </c:strCache>
            </c:strRef>
          </c:cat>
          <c:val>
            <c:numRef>
              <c:f>Лист1!$B$2:$B$8</c:f>
              <c:numCache>
                <c:formatCode>_-* #,##0_₴_-;\-* #,##0_₴_-;_-* "-"??_₴_-;_-@_-</c:formatCode>
                <c:ptCount val="7"/>
                <c:pt idx="0">
                  <c:v>17</c:v>
                </c:pt>
                <c:pt idx="1">
                  <c:v>11</c:v>
                </c:pt>
                <c:pt idx="2">
                  <c:v>10</c:v>
                </c:pt>
                <c:pt idx="3">
                  <c:v>19</c:v>
                </c:pt>
                <c:pt idx="4">
                  <c:v>21</c:v>
                </c:pt>
                <c:pt idx="5">
                  <c:v>9</c:v>
                </c:pt>
                <c:pt idx="6">
                  <c:v>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Гірше</c:v>
                </c:pt>
              </c:strCache>
            </c:strRef>
          </c:tx>
          <c:spPr>
            <a:solidFill>
              <a:schemeClr val="accent6"/>
            </a:solidFill>
          </c:spPr>
          <c:dLbls>
            <c:dLbl>
              <c:idx val="3"/>
              <c:layout>
                <c:manualLayout>
                  <c:x val="-4.1618275862972979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uk-UA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особистої безпеки у повсякденному житті</c:v>
                </c:pt>
                <c:pt idx="1">
                  <c:v>отримання послуг від державних установ</c:v>
                </c:pt>
                <c:pt idx="2">
                  <c:v>взаємодії з місцевими органами влади</c:v>
                </c:pt>
                <c:pt idx="3">
                  <c:v>взаємодії з місцевою спльнотою</c:v>
                </c:pt>
                <c:pt idx="4">
                  <c:v>фінансового становища родини</c:v>
                </c:pt>
                <c:pt idx="5">
                  <c:v>житлових умов</c:v>
                </c:pt>
                <c:pt idx="6">
                  <c:v>працевлаштування</c:v>
                </c:pt>
              </c:strCache>
            </c:strRef>
          </c:cat>
          <c:val>
            <c:numRef>
              <c:f>Лист1!$C$2:$C$8</c:f>
              <c:numCache>
                <c:formatCode>_-* #,##0_₴_-;\-* #,##0_₴_-;_-* "-"??_₴_-;_-@_-</c:formatCode>
                <c:ptCount val="7"/>
                <c:pt idx="0">
                  <c:v>4</c:v>
                </c:pt>
                <c:pt idx="1">
                  <c:v>21</c:v>
                </c:pt>
                <c:pt idx="2">
                  <c:v>8</c:v>
                </c:pt>
                <c:pt idx="3">
                  <c:v>5</c:v>
                </c:pt>
                <c:pt idx="4">
                  <c:v>35</c:v>
                </c:pt>
                <c:pt idx="5">
                  <c:v>22</c:v>
                </c:pt>
                <c:pt idx="6">
                  <c:v>18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Так само</c:v>
                </c:pt>
              </c:strCache>
            </c:strRef>
          </c:tx>
          <c:spPr>
            <a:solidFill>
              <a:schemeClr val="accent1"/>
            </a:solidFill>
          </c:spPr>
          <c:dLbls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uk-UA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особистої безпеки у повсякденному житті</c:v>
                </c:pt>
                <c:pt idx="1">
                  <c:v>отримання послуг від державних установ</c:v>
                </c:pt>
                <c:pt idx="2">
                  <c:v>взаємодії з місцевими органами влади</c:v>
                </c:pt>
                <c:pt idx="3">
                  <c:v>взаємодії з місцевою спльнотою</c:v>
                </c:pt>
                <c:pt idx="4">
                  <c:v>фінансового становища родини</c:v>
                </c:pt>
                <c:pt idx="5">
                  <c:v>житлових умов</c:v>
                </c:pt>
                <c:pt idx="6">
                  <c:v>працевлаштування</c:v>
                </c:pt>
              </c:strCache>
            </c:strRef>
          </c:cat>
          <c:val>
            <c:numRef>
              <c:f>Лист1!$D$2:$D$8</c:f>
              <c:numCache>
                <c:formatCode>_-* #,##0_₴_-;\-* #,##0_₴_-;_-* "-"??_₴_-;_-@_-</c:formatCode>
                <c:ptCount val="7"/>
                <c:pt idx="0">
                  <c:v>78</c:v>
                </c:pt>
                <c:pt idx="1">
                  <c:v>61</c:v>
                </c:pt>
                <c:pt idx="2">
                  <c:v>62</c:v>
                </c:pt>
                <c:pt idx="3">
                  <c:v>73</c:v>
                </c:pt>
                <c:pt idx="4">
                  <c:v>43</c:v>
                </c:pt>
                <c:pt idx="5">
                  <c:v>69</c:v>
                </c:pt>
                <c:pt idx="6">
                  <c:v>45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ВС/НЗ</c:v>
                </c:pt>
              </c:strCache>
            </c:strRef>
          </c:tx>
          <c:dLbls>
            <c:dLbl>
              <c:idx val="0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200" b="1"/>
                </a:pPr>
                <a:endParaRPr lang="uk-UA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особистої безпеки у повсякденному житті</c:v>
                </c:pt>
                <c:pt idx="1">
                  <c:v>отримання послуг від державних установ</c:v>
                </c:pt>
                <c:pt idx="2">
                  <c:v>взаємодії з місцевими органами влади</c:v>
                </c:pt>
                <c:pt idx="3">
                  <c:v>взаємодії з місцевою спльнотою</c:v>
                </c:pt>
                <c:pt idx="4">
                  <c:v>фінансового становища родини</c:v>
                </c:pt>
                <c:pt idx="5">
                  <c:v>житлових умов</c:v>
                </c:pt>
                <c:pt idx="6">
                  <c:v>працевлаштування</c:v>
                </c:pt>
              </c:strCache>
            </c:strRef>
          </c:cat>
          <c:val>
            <c:numRef>
              <c:f>Лист1!$E$2:$E$8</c:f>
              <c:numCache>
                <c:formatCode>_-* #,##0_₴_-;\-* #,##0_₴_-;_-* "-"??_₴_-;_-@_-</c:formatCode>
                <c:ptCount val="7"/>
                <c:pt idx="0">
                  <c:v>1</c:v>
                </c:pt>
                <c:pt idx="1">
                  <c:v>7</c:v>
                </c:pt>
                <c:pt idx="2">
                  <c:v>20</c:v>
                </c:pt>
                <c:pt idx="3">
                  <c:v>3</c:v>
                </c:pt>
                <c:pt idx="4">
                  <c:v>1</c:v>
                </c:pt>
                <c:pt idx="5">
                  <c:v>0</c:v>
                </c:pt>
                <c:pt idx="6">
                  <c:v>19</c:v>
                </c:pt>
              </c:numCache>
            </c:numRef>
          </c:val>
        </c:ser>
        <c:gapWidth val="100"/>
        <c:overlap val="100"/>
        <c:axId val="123521664"/>
        <c:axId val="123535744"/>
      </c:barChart>
      <c:catAx>
        <c:axId val="123521664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123535744"/>
        <c:crosses val="autoZero"/>
        <c:auto val="1"/>
        <c:lblAlgn val="ctr"/>
        <c:lblOffset val="100"/>
      </c:catAx>
      <c:valAx>
        <c:axId val="123535744"/>
        <c:scaling>
          <c:orientation val="minMax"/>
        </c:scaling>
        <c:delete val="1"/>
        <c:axPos val="b"/>
        <c:numFmt formatCode="0%" sourceLinked="1"/>
        <c:tickLblPos val="none"/>
        <c:crossAx val="1235216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03980005919664"/>
          <c:y val="1.9725011977086301E-2"/>
          <c:w val="0.74190959220628161"/>
          <c:h val="6.2980614024424522E-2"/>
        </c:manualLayout>
      </c:layout>
      <c:txPr>
        <a:bodyPr/>
        <a:lstStyle/>
        <a:p>
          <a:pPr>
            <a:defRPr sz="1200"/>
          </a:pPr>
          <a:endParaRPr lang="uk-UA"/>
        </a:p>
      </c:txPr>
    </c:legend>
    <c:plotVisOnly val="1"/>
    <c:dispBlanksAs val="gap"/>
  </c:chart>
  <c:spPr>
    <a:noFill/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>
        <c:manualLayout>
          <c:layoutTarget val="inner"/>
          <c:xMode val="edge"/>
          <c:yMode val="edge"/>
          <c:x val="0.42849475065616799"/>
          <c:y val="8.7799053423690668E-2"/>
          <c:w val="0.5465174978127727"/>
          <c:h val="0.91220101865069536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</c:spPr>
          <c:dLbls>
            <c:dLbl>
              <c:idx val="1"/>
              <c:layout>
                <c:manualLayout>
                  <c:x val="-1.3888888888888909E-3"/>
                  <c:y val="4.8488704071499523E-7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uk-UA"/>
              </a:p>
            </c:txPr>
            <c:showVal val="1"/>
          </c:dLbls>
          <c:cat>
            <c:strRef>
              <c:f>Лист1!$A$2:$A$12</c:f>
              <c:strCache>
                <c:ptCount val="11"/>
                <c:pt idx="0">
                  <c:v>Житло обходиться занадто дорого</c:v>
                </c:pt>
                <c:pt idx="1">
                  <c:v>Незадовільні умови проживання </c:v>
                </c:pt>
                <c:pt idx="2">
                  <c:v>Не вистачає грошей на побутові товари, одяг, взуття</c:v>
                </c:pt>
                <c:pt idx="3">
                  <c:v>Не вистачає грошей на ліки </c:v>
                </c:pt>
                <c:pt idx="4">
                  <c:v>Відсутність добре оплачуваної роботи</c:v>
                </c:pt>
                <c:pt idx="5">
                  <c:v>Не вистачає грошей на харчування</c:v>
                </c:pt>
                <c:pt idx="6">
                  <c:v>Відсутність вільного житла </c:v>
                </c:pt>
                <c:pt idx="7">
                  <c:v>Відсутність вакантних робочих місць</c:v>
                </c:pt>
                <c:pt idx="8">
                  <c:v>Неможливість оплатити необхідне лікування</c:v>
                </c:pt>
                <c:pt idx="9">
                  <c:v>Інше</c:v>
                </c:pt>
                <c:pt idx="10">
                  <c:v>НІЯКИХ ПРОБЛЕМ</c:v>
                </c:pt>
              </c:strCache>
            </c:strRef>
          </c:cat>
          <c:val>
            <c:numRef>
              <c:f>Лист1!$B$2:$B$12</c:f>
              <c:numCache>
                <c:formatCode>0</c:formatCode>
                <c:ptCount val="11"/>
                <c:pt idx="0">
                  <c:v>48</c:v>
                </c:pt>
                <c:pt idx="1">
                  <c:v>18</c:v>
                </c:pt>
                <c:pt idx="2">
                  <c:v>52</c:v>
                </c:pt>
                <c:pt idx="3">
                  <c:v>40</c:v>
                </c:pt>
                <c:pt idx="4">
                  <c:v>31</c:v>
                </c:pt>
                <c:pt idx="5">
                  <c:v>43</c:v>
                </c:pt>
                <c:pt idx="6">
                  <c:v>22</c:v>
                </c:pt>
                <c:pt idx="7">
                  <c:v>29</c:v>
                </c:pt>
                <c:pt idx="8">
                  <c:v>17</c:v>
                </c:pt>
                <c:pt idx="9">
                  <c:v>15</c:v>
                </c:pt>
                <c:pt idx="10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uk-UA"/>
              </a:p>
            </c:txPr>
            <c:showVal val="1"/>
          </c:dLbls>
          <c:cat>
            <c:strRef>
              <c:f>Лист1!$A$2:$A$12</c:f>
              <c:strCache>
                <c:ptCount val="11"/>
                <c:pt idx="0">
                  <c:v>Житло обходиться занадто дорого</c:v>
                </c:pt>
                <c:pt idx="1">
                  <c:v>Незадовільні умови проживання </c:v>
                </c:pt>
                <c:pt idx="2">
                  <c:v>Не вистачає грошей на побутові товари, одяг, взуття</c:v>
                </c:pt>
                <c:pt idx="3">
                  <c:v>Не вистачає грошей на ліки </c:v>
                </c:pt>
                <c:pt idx="4">
                  <c:v>Відсутність добре оплачуваної роботи</c:v>
                </c:pt>
                <c:pt idx="5">
                  <c:v>Не вистачає грошей на харчування</c:v>
                </c:pt>
                <c:pt idx="6">
                  <c:v>Відсутність вільного житла </c:v>
                </c:pt>
                <c:pt idx="7">
                  <c:v>Відсутність вакантних робочих місць</c:v>
                </c:pt>
                <c:pt idx="8">
                  <c:v>Неможливість оплатити необхідне лікування</c:v>
                </c:pt>
                <c:pt idx="9">
                  <c:v>Інше</c:v>
                </c:pt>
                <c:pt idx="10">
                  <c:v>НІЯКИХ ПРОБЛЕМ</c:v>
                </c:pt>
              </c:strCache>
            </c:strRef>
          </c:cat>
          <c:val>
            <c:numRef>
              <c:f>Лист1!$C$2:$C$12</c:f>
              <c:numCache>
                <c:formatCode>0</c:formatCode>
                <c:ptCount val="11"/>
                <c:pt idx="0">
                  <c:v>60.655737704918032</c:v>
                </c:pt>
                <c:pt idx="1">
                  <c:v>20</c:v>
                </c:pt>
                <c:pt idx="2">
                  <c:v>31.475409836065545</c:v>
                </c:pt>
                <c:pt idx="3">
                  <c:v>14.754098360655735</c:v>
                </c:pt>
                <c:pt idx="4">
                  <c:v>13.44262295081967</c:v>
                </c:pt>
                <c:pt idx="5">
                  <c:v>12.786885245901646</c:v>
                </c:pt>
                <c:pt idx="6">
                  <c:v>5.2459016393442619</c:v>
                </c:pt>
                <c:pt idx="7">
                  <c:v>4.2622950819672116</c:v>
                </c:pt>
                <c:pt idx="8">
                  <c:v>5.5737704918032831</c:v>
                </c:pt>
                <c:pt idx="9">
                  <c:v>10</c:v>
                </c:pt>
                <c:pt idx="10">
                  <c:v>9.8360655737704921</c:v>
                </c:pt>
              </c:numCache>
            </c:numRef>
          </c:val>
        </c:ser>
        <c:axId val="128288256"/>
        <c:axId val="128289792"/>
      </c:barChart>
      <c:catAx>
        <c:axId val="128288256"/>
        <c:scaling>
          <c:orientation val="maxMin"/>
        </c:scaling>
        <c:axPos val="l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128289792"/>
        <c:crosses val="autoZero"/>
        <c:auto val="1"/>
        <c:lblAlgn val="ctr"/>
        <c:lblOffset val="100"/>
      </c:catAx>
      <c:valAx>
        <c:axId val="128289792"/>
        <c:scaling>
          <c:orientation val="minMax"/>
        </c:scaling>
        <c:delete val="1"/>
        <c:axPos val="t"/>
        <c:numFmt formatCode="0" sourceLinked="1"/>
        <c:tickLblPos val="none"/>
        <c:crossAx val="1282882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6004177602799601"/>
          <c:y val="0"/>
          <c:w val="0.22710269028871388"/>
          <c:h val="8.6407597985973222E-2"/>
        </c:manualLayout>
      </c:layout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>
        <c:manualLayout>
          <c:layoutTarget val="inner"/>
          <c:xMode val="edge"/>
          <c:yMode val="edge"/>
          <c:x val="5.5646020079452903E-3"/>
          <c:y val="0.16571538347591017"/>
          <c:w val="0.97971119623119063"/>
          <c:h val="0.5920712624052150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</c:spPr>
          <c:dLbls>
            <c:dLbl>
              <c:idx val="0"/>
              <c:layout>
                <c:manualLayout>
                  <c:x val="-3.7856443002653819E-3"/>
                  <c:y val="1.0519125758495201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9.8114173480794726E-3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9.8114173480794726E-3"/>
                </c:manualLayout>
              </c:layout>
              <c:showVal val="1"/>
            </c:dLbl>
            <c:dLbl>
              <c:idx val="10"/>
              <c:layout>
                <c:manualLayout>
                  <c:x val="0"/>
                  <c:y val="1.3081889797439312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0"/>
                </a:pPr>
                <a:endParaRPr lang="uk-UA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Орендоване житло</c:v>
                </c:pt>
                <c:pt idx="1">
                  <c:v>Житло родичів, друзів, знайомих (не сплачує оренду)</c:v>
                </c:pt>
                <c:pt idx="2">
                  <c:v>Гуртожиток, санаторій, хостел, лікарня тощо</c:v>
                </c:pt>
                <c:pt idx="3">
                  <c:v>Власне житло</c:v>
                </c:pt>
                <c:pt idx="4">
                  <c:v>Інше</c:v>
                </c:pt>
              </c:strCache>
            </c:strRef>
          </c:cat>
          <c:val>
            <c:numRef>
              <c:f>Лист1!$B$2:$B$6</c:f>
              <c:numCache>
                <c:formatCode>0</c:formatCode>
                <c:ptCount val="5"/>
                <c:pt idx="0">
                  <c:v>60</c:v>
                </c:pt>
                <c:pt idx="1">
                  <c:v>10</c:v>
                </c:pt>
                <c:pt idx="2">
                  <c:v>29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0"/>
              <c:layout>
                <c:manualLayout>
                  <c:x val="2.3132123356638997E-3"/>
                  <c:y val="-6.5147082422940825E-3"/>
                </c:manualLayout>
              </c:layout>
              <c:showVal val="1"/>
            </c:dLbl>
            <c:dLbl>
              <c:idx val="1"/>
              <c:layout>
                <c:manualLayout>
                  <c:x val="1.8926731090185115E-3"/>
                  <c:y val="9.3396584293537217E-3"/>
                </c:manualLayout>
              </c:layout>
              <c:showVal val="1"/>
            </c:dLbl>
            <c:dLbl>
              <c:idx val="2"/>
              <c:layout>
                <c:manualLayout>
                  <c:x val="1.8928221501326907E-3"/>
                  <c:y val="6.5409448987196524E-3"/>
                </c:manualLayout>
              </c:layout>
              <c:showVal val="1"/>
            </c:dLbl>
            <c:dLbl>
              <c:idx val="4"/>
              <c:layout>
                <c:manualLayout>
                  <c:x val="1.8928221501326907E-3"/>
                  <c:y val="1.6352362246799104E-2"/>
                </c:manualLayout>
              </c:layout>
              <c:showVal val="1"/>
            </c:dLbl>
            <c:dLbl>
              <c:idx val="9"/>
              <c:layout>
                <c:manualLayout>
                  <c:x val="5.6785917092561124E-3"/>
                  <c:y val="9.8113853601019506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Орендоване житло</c:v>
                </c:pt>
                <c:pt idx="1">
                  <c:v>Житло родичів, друзів, знайомих (не сплачує оренду)</c:v>
                </c:pt>
                <c:pt idx="2">
                  <c:v>Гуртожиток, санаторій, хостел, лікарня тощо</c:v>
                </c:pt>
                <c:pt idx="3">
                  <c:v>Власне житло</c:v>
                </c:pt>
                <c:pt idx="4">
                  <c:v>Інше</c:v>
                </c:pt>
              </c:strCache>
            </c:strRef>
          </c:cat>
          <c:val>
            <c:numRef>
              <c:f>Лист1!$C$2:$C$6</c:f>
              <c:numCache>
                <c:formatCode>0</c:formatCode>
                <c:ptCount val="5"/>
                <c:pt idx="0">
                  <c:v>62</c:v>
                </c:pt>
                <c:pt idx="1">
                  <c:v>14</c:v>
                </c:pt>
                <c:pt idx="2">
                  <c:v>16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</c:ser>
        <c:axId val="128451328"/>
        <c:axId val="128452864"/>
      </c:barChart>
      <c:catAx>
        <c:axId val="12845132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uk-UA"/>
          </a:p>
        </c:txPr>
        <c:crossAx val="128452864"/>
        <c:crosses val="autoZero"/>
        <c:auto val="1"/>
        <c:lblAlgn val="ctr"/>
        <c:lblOffset val="100"/>
      </c:catAx>
      <c:valAx>
        <c:axId val="128452864"/>
        <c:scaling>
          <c:orientation val="minMax"/>
        </c:scaling>
        <c:delete val="1"/>
        <c:axPos val="l"/>
        <c:numFmt formatCode="0" sourceLinked="1"/>
        <c:tickLblPos val="none"/>
        <c:crossAx val="12845132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0553996499805525"/>
          <c:y val="7.3630964872215918E-2"/>
          <c:w val="0.43593899926045843"/>
          <c:h val="9.8062208910295476E-2"/>
        </c:manualLayout>
      </c:layout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plotArea>
      <c:layout>
        <c:manualLayout>
          <c:layoutTarget val="inner"/>
          <c:xMode val="edge"/>
          <c:yMode val="edge"/>
          <c:x val="0.17536291995022801"/>
          <c:y val="0.23103736336988201"/>
          <c:w val="0.97971119623119063"/>
          <c:h val="0.536538675189935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</c:spPr>
          <c:dLbls>
            <c:dLbl>
              <c:idx val="0"/>
              <c:layout>
                <c:manualLayout>
                  <c:x val="-3.7856443002653819E-3"/>
                  <c:y val="1.0519125758495201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9.8114173480794726E-3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9.8114173480794726E-3"/>
                </c:manualLayout>
              </c:layout>
              <c:showVal val="1"/>
            </c:dLbl>
            <c:dLbl>
              <c:idx val="10"/>
              <c:layout>
                <c:manualLayout>
                  <c:x val="0"/>
                  <c:y val="1.308188979743931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0"/>
                </a:pPr>
                <a:endParaRPr lang="uk-UA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Працюючий</c:v>
                </c:pt>
                <c:pt idx="1">
                  <c:v>Зайнятий домашнім господарством, декрет</c:v>
                </c:pt>
                <c:pt idx="2">
                  <c:v>Пенсіонер (за віком, інвалідністю) </c:v>
                </c:pt>
                <c:pt idx="3">
                  <c:v>Учень, студент </c:v>
                </c:pt>
                <c:pt idx="4">
                  <c:v>Безробітний</c:v>
                </c:pt>
                <c:pt idx="5">
                  <c:v>Інше</c:v>
                </c:pt>
                <c:pt idx="6">
                  <c:v>ВАЖКО СКАЗАТИ, НЕ ЗНАЮ/ ВІДМОВА</c:v>
                </c:pt>
              </c:strCache>
            </c:strRef>
          </c:cat>
          <c:val>
            <c:numRef>
              <c:f>Лист1!$B$2:$B$8</c:f>
              <c:numCache>
                <c:formatCode>0</c:formatCode>
                <c:ptCount val="7"/>
                <c:pt idx="0">
                  <c:v>30</c:v>
                </c:pt>
                <c:pt idx="1">
                  <c:v>23</c:v>
                </c:pt>
                <c:pt idx="2">
                  <c:v>16</c:v>
                </c:pt>
                <c:pt idx="3">
                  <c:v>0</c:v>
                </c:pt>
                <c:pt idx="4">
                  <c:v>27</c:v>
                </c:pt>
                <c:pt idx="5">
                  <c:v>3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0"/>
              <c:layout>
                <c:manualLayout>
                  <c:x val="3.7856443002653819E-3"/>
                  <c:y val="1.3081889797439312E-2"/>
                </c:manualLayout>
              </c:layout>
              <c:showVal val="1"/>
            </c:dLbl>
            <c:dLbl>
              <c:idx val="1"/>
              <c:layout>
                <c:manualLayout>
                  <c:x val="1.8926731090185115E-3"/>
                  <c:y val="9.3396584293537217E-3"/>
                </c:manualLayout>
              </c:layout>
              <c:showVal val="1"/>
            </c:dLbl>
            <c:dLbl>
              <c:idx val="2"/>
              <c:layout>
                <c:manualLayout>
                  <c:x val="1.8928221501326907E-3"/>
                  <c:y val="6.5409448987196524E-3"/>
                </c:manualLayout>
              </c:layout>
              <c:showVal val="1"/>
            </c:dLbl>
            <c:dLbl>
              <c:idx val="4"/>
              <c:layout>
                <c:manualLayout>
                  <c:x val="1.8928221501326907E-3"/>
                  <c:y val="1.6352362246799104E-2"/>
                </c:manualLayout>
              </c:layout>
              <c:showVal val="1"/>
            </c:dLbl>
            <c:dLbl>
              <c:idx val="9"/>
              <c:layout>
                <c:manualLayout>
                  <c:x val="5.6785917092561124E-3"/>
                  <c:y val="9.8113853601019506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uk-UA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Працюючий</c:v>
                </c:pt>
                <c:pt idx="1">
                  <c:v>Зайнятий домашнім господарством, декрет</c:v>
                </c:pt>
                <c:pt idx="2">
                  <c:v>Пенсіонер (за віком, інвалідністю) </c:v>
                </c:pt>
                <c:pt idx="3">
                  <c:v>Учень, студент </c:v>
                </c:pt>
                <c:pt idx="4">
                  <c:v>Безробітний</c:v>
                </c:pt>
                <c:pt idx="5">
                  <c:v>Інше</c:v>
                </c:pt>
                <c:pt idx="6">
                  <c:v>ВАЖКО СКАЗАТИ, НЕ ЗНАЮ/ ВІДМОВА</c:v>
                </c:pt>
              </c:strCache>
            </c:strRef>
          </c:cat>
          <c:val>
            <c:numRef>
              <c:f>Лист1!$C$2:$C$8</c:f>
              <c:numCache>
                <c:formatCode>0</c:formatCode>
                <c:ptCount val="7"/>
                <c:pt idx="0">
                  <c:v>60</c:v>
                </c:pt>
                <c:pt idx="1">
                  <c:v>10</c:v>
                </c:pt>
                <c:pt idx="2">
                  <c:v>7</c:v>
                </c:pt>
                <c:pt idx="3">
                  <c:v>8</c:v>
                </c:pt>
                <c:pt idx="4" formatCode="General">
                  <c:v>10</c:v>
                </c:pt>
                <c:pt idx="5" formatCode="General">
                  <c:v>2</c:v>
                </c:pt>
                <c:pt idx="6">
                  <c:v>3</c:v>
                </c:pt>
              </c:numCache>
            </c:numRef>
          </c:val>
        </c:ser>
        <c:axId val="134160384"/>
        <c:axId val="134161920"/>
      </c:barChart>
      <c:catAx>
        <c:axId val="13416038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134161920"/>
        <c:crosses val="autoZero"/>
        <c:auto val="1"/>
        <c:lblAlgn val="ctr"/>
        <c:lblOffset val="100"/>
      </c:catAx>
      <c:valAx>
        <c:axId val="134161920"/>
        <c:scaling>
          <c:orientation val="minMax"/>
        </c:scaling>
        <c:delete val="1"/>
        <c:axPos val="l"/>
        <c:numFmt formatCode="0" sourceLinked="1"/>
        <c:tickLblPos val="none"/>
        <c:crossAx val="1341603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1888978326793843"/>
          <c:y val="0.15226860477041013"/>
          <c:w val="0.43593899926045843"/>
          <c:h val="9.8062208910295476E-2"/>
        </c:manualLayout>
      </c:layout>
      <c:txPr>
        <a:bodyPr/>
        <a:lstStyle/>
        <a:p>
          <a:pPr>
            <a:defRPr sz="1200"/>
          </a:pPr>
          <a:endParaRPr lang="uk-UA"/>
        </a:p>
      </c:txPr>
    </c:legend>
    <c:plotVisOnly val="1"/>
    <c:dispBlanksAs val="gap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title>
      <c:tx>
        <c:rich>
          <a:bodyPr/>
          <a:lstStyle/>
          <a:p>
            <a:pPr>
              <a:defRPr sz="1400" b="1" i="0"/>
            </a:pPr>
            <a:r>
              <a:rPr lang="uk-UA" sz="1400" b="1" i="0" dirty="0" smtClean="0">
                <a:effectLst/>
              </a:rPr>
              <a:t>Суб’єктивна </a:t>
            </a:r>
            <a:r>
              <a:rPr lang="uk-UA" sz="1400" b="1" i="0" dirty="0">
                <a:effectLst/>
              </a:rPr>
              <a:t>оцінка рівня безпеки в 2015 та 2018 році </a:t>
            </a:r>
            <a:r>
              <a:rPr lang="uk-UA" sz="1400" b="1" i="0" dirty="0" smtClean="0">
                <a:effectLst/>
              </a:rPr>
              <a:t>,</a:t>
            </a:r>
            <a:r>
              <a:rPr lang="uk-UA" sz="1400" b="1" i="0" baseline="0" dirty="0" smtClean="0">
                <a:effectLst/>
              </a:rPr>
              <a:t> </a:t>
            </a:r>
            <a:r>
              <a:rPr lang="uk-UA" sz="1400" b="1" i="0" dirty="0" smtClean="0">
                <a:effectLst/>
              </a:rPr>
              <a:t>%</a:t>
            </a:r>
            <a:endParaRPr lang="ru-RU" sz="1400" b="1" i="0" dirty="0"/>
          </a:p>
        </c:rich>
      </c:tx>
      <c:layout>
        <c:manualLayout>
          <c:xMode val="edge"/>
          <c:yMode val="edge"/>
          <c:x val="0.11851338824628908"/>
          <c:y val="0"/>
        </c:manualLayout>
      </c:layout>
    </c:title>
    <c:plotArea>
      <c:layout>
        <c:manualLayout>
          <c:layoutTarget val="inner"/>
          <c:xMode val="edge"/>
          <c:yMode val="edge"/>
          <c:x val="4.8992595790511122E-2"/>
          <c:y val="0.29747732045439701"/>
          <c:w val="0.95367670544449934"/>
          <c:h val="0.42623494588773708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</c:spPr>
          <c:dLbls>
            <c:dLbl>
              <c:idx val="0"/>
              <c:layout>
                <c:manualLayout>
                  <c:x val="5.5045083555081231E-4"/>
                  <c:y val="2.2906194912732801E-3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9.8114173480794726E-3"/>
                </c:manualLayout>
              </c:layout>
              <c:showVal val="1"/>
            </c:dLbl>
            <c:dLbl>
              <c:idx val="3"/>
              <c:layout>
                <c:manualLayout>
                  <c:x val="3.9850731771742115E-3"/>
                  <c:y val="1.2630489938546201E-2"/>
                </c:manualLayout>
              </c:layout>
              <c:showVal val="1"/>
            </c:dLbl>
            <c:dLbl>
              <c:idx val="4"/>
              <c:layout>
                <c:manualLayout>
                  <c:x val="3.9850731771742115E-3"/>
                  <c:y val="1.3747232863973204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1.4276228917269804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9.5174859448465508E-3"/>
                </c:manualLayout>
              </c:layout>
              <c:showVal val="1"/>
            </c:dLbl>
            <c:dLbl>
              <c:idx val="7"/>
              <c:layout>
                <c:manualLayout>
                  <c:x val="3.771265512023182E-5"/>
                  <c:y val="1.2630489938546201E-2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1.9034971889693105E-2"/>
                </c:manualLayout>
              </c:layout>
              <c:showVal val="1"/>
            </c:dLbl>
            <c:dLbl>
              <c:idx val="10"/>
              <c:layout>
                <c:manualLayout>
                  <c:x val="0"/>
                  <c:y val="1.3081889797439312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0"/>
                </a:pPr>
                <a:endParaRPr lang="uk-UA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Почуваються в безпеці</c:v>
                </c:pt>
                <c:pt idx="1">
                  <c:v>Оцінюють криміногенну ситуацію в місті як хорошу</c:v>
                </c:pt>
                <c:pt idx="2">
                  <c:v>Ставали жертвою злочину з моменту переселення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92</c:v>
                </c:pt>
                <c:pt idx="1">
                  <c:v>63</c:v>
                </c:pt>
                <c:pt idx="2" formatCode="_-* #,##0_₴_-;\-* #,##0_₴_-;_-* &quot;-&quot;??_₴_-;_-@_-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</c:spPr>
          <c:dLbls>
            <c:dLbl>
              <c:idx val="1"/>
              <c:layout>
                <c:manualLayout>
                  <c:x val="0"/>
                  <c:y val="2.0955167903282803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2.0955167903282803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2.6193959879103515E-2"/>
                </c:manualLayout>
              </c:layout>
              <c:showVal val="1"/>
            </c:dLbl>
            <c:dLbl>
              <c:idx val="4"/>
              <c:layout>
                <c:manualLayout>
                  <c:x val="7.1678871555428571E-17"/>
                  <c:y val="2.6193959879103515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2.6193959879103612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1.5716375927462115E-2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1.0477583951641398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Почуваються в безпеці</c:v>
                </c:pt>
                <c:pt idx="1">
                  <c:v>Оцінюють криміногенну ситуацію в місті як хорошу</c:v>
                </c:pt>
                <c:pt idx="2">
                  <c:v>Ставали жертвою злочину з моменту переселення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69</c:v>
                </c:pt>
                <c:pt idx="1">
                  <c:v>71</c:v>
                </c:pt>
                <c:pt idx="2" formatCode="0">
                  <c:v>3</c:v>
                </c:pt>
              </c:numCache>
            </c:numRef>
          </c:val>
        </c:ser>
        <c:axId val="134245376"/>
        <c:axId val="134279936"/>
      </c:barChart>
      <c:catAx>
        <c:axId val="13424537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uk-UA"/>
          </a:p>
        </c:txPr>
        <c:crossAx val="134279936"/>
        <c:crosses val="autoZero"/>
        <c:auto val="1"/>
        <c:lblAlgn val="ctr"/>
        <c:lblOffset val="100"/>
      </c:catAx>
      <c:valAx>
        <c:axId val="134279936"/>
        <c:scaling>
          <c:orientation val="minMax"/>
        </c:scaling>
        <c:delete val="1"/>
        <c:axPos val="l"/>
        <c:numFmt formatCode="General" sourceLinked="1"/>
        <c:tickLblPos val="none"/>
        <c:crossAx val="1342453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3978582843793714"/>
          <c:y val="8.2668036884790602E-2"/>
          <c:w val="0.28820712275570887"/>
          <c:h val="0.10046062992126006"/>
        </c:manualLayout>
      </c:layout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0.54376515776235468"/>
          <c:y val="9.8418520875740823E-2"/>
          <c:w val="0.42843091465921318"/>
          <c:h val="0.87998116793085202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uk-UA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Зростання цін і неможливість дозволити собі найнеобхідніше</c:v>
                </c:pt>
                <c:pt idx="1">
                  <c:v>Потреба в медичній допомозі, яку не вдасться собі дозволити</c:v>
                </c:pt>
                <c:pt idx="2">
                  <c:v>Держава перестане виплачувати всі соціальні виплати</c:v>
                </c:pt>
                <c:pt idx="3">
                  <c:v>В місті почнуться бойові дії</c:v>
                </c:pt>
                <c:pt idx="4">
                  <c:v>Втрата житла</c:v>
                </c:pt>
                <c:pt idx="5">
                  <c:v>Втрата роботи</c:v>
                </c:pt>
                <c:pt idx="6">
                  <c:v>Злочин по відношенню до респондента</c:v>
                </c:pt>
                <c:pt idx="7">
                  <c:v>Утиски в правах у зв'язку зі статусом ВПО</c:v>
                </c:pt>
                <c:pt idx="8">
                  <c:v>Мобілізація респондента або члена його родини</c:v>
                </c:pt>
                <c:pt idx="9">
                  <c:v>Переслідування через переконання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68</c:v>
                </c:pt>
                <c:pt idx="1">
                  <c:v>67</c:v>
                </c:pt>
                <c:pt idx="2">
                  <c:v>63</c:v>
                </c:pt>
                <c:pt idx="3">
                  <c:v>35</c:v>
                </c:pt>
                <c:pt idx="4">
                  <c:v>58</c:v>
                </c:pt>
                <c:pt idx="5">
                  <c:v>55</c:v>
                </c:pt>
                <c:pt idx="6">
                  <c:v>48</c:v>
                </c:pt>
                <c:pt idx="7">
                  <c:v>38</c:v>
                </c:pt>
                <c:pt idx="8">
                  <c:v>29</c:v>
                </c:pt>
                <c:pt idx="9">
                  <c:v>29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uk-UA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Зростання цін і неможливість дозволити собі найнеобхідніше</c:v>
                </c:pt>
                <c:pt idx="1">
                  <c:v>Потреба в медичній допомозі, яку не вдасться собі дозволити</c:v>
                </c:pt>
                <c:pt idx="2">
                  <c:v>Держава перестане виплачувати всі соціальні виплати</c:v>
                </c:pt>
                <c:pt idx="3">
                  <c:v>В місті почнуться бойові дії</c:v>
                </c:pt>
                <c:pt idx="4">
                  <c:v>Втрата житла</c:v>
                </c:pt>
                <c:pt idx="5">
                  <c:v>Втрата роботи</c:v>
                </c:pt>
                <c:pt idx="6">
                  <c:v>Злочин по відношенню до респондента</c:v>
                </c:pt>
                <c:pt idx="7">
                  <c:v>Утиски в правах у зв'язку зі статусом ВПО</c:v>
                </c:pt>
                <c:pt idx="8">
                  <c:v>Мобілізація респондента або члена його родини</c:v>
                </c:pt>
                <c:pt idx="9">
                  <c:v>Переслідування через переконання</c:v>
                </c:pt>
              </c:strCache>
            </c:strRef>
          </c:cat>
          <c:val>
            <c:numRef>
              <c:f>Лист1!$C$2:$C$11</c:f>
              <c:numCache>
                <c:formatCode>0</c:formatCode>
                <c:ptCount val="10"/>
                <c:pt idx="0">
                  <c:v>42</c:v>
                </c:pt>
                <c:pt idx="1">
                  <c:v>39</c:v>
                </c:pt>
                <c:pt idx="2">
                  <c:v>36.65</c:v>
                </c:pt>
                <c:pt idx="3">
                  <c:v>34</c:v>
                </c:pt>
                <c:pt idx="4">
                  <c:v>32</c:v>
                </c:pt>
                <c:pt idx="5">
                  <c:v>23</c:v>
                </c:pt>
                <c:pt idx="6">
                  <c:v>20</c:v>
                </c:pt>
                <c:pt idx="7">
                  <c:v>19</c:v>
                </c:pt>
                <c:pt idx="8">
                  <c:v>19</c:v>
                </c:pt>
                <c:pt idx="9">
                  <c:v>9</c:v>
                </c:pt>
              </c:numCache>
            </c:numRef>
          </c:val>
        </c:ser>
        <c:gapWidth val="100"/>
        <c:axId val="134143360"/>
        <c:axId val="134149248"/>
      </c:barChart>
      <c:catAx>
        <c:axId val="134143360"/>
        <c:scaling>
          <c:orientation val="maxMin"/>
        </c:scaling>
        <c:axPos val="l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134149248"/>
        <c:crosses val="autoZero"/>
        <c:auto val="1"/>
        <c:lblAlgn val="ctr"/>
        <c:lblOffset val="100"/>
      </c:catAx>
      <c:valAx>
        <c:axId val="134149248"/>
        <c:scaling>
          <c:orientation val="minMax"/>
        </c:scaling>
        <c:delete val="1"/>
        <c:axPos val="t"/>
        <c:numFmt formatCode="General" sourceLinked="1"/>
        <c:tickLblPos val="none"/>
        <c:crossAx val="1341433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6252733566370602"/>
          <c:y val="1.7173332564064208E-2"/>
          <c:w val="0.23250091828369693"/>
          <c:h val="6.1490897682997411E-2"/>
        </c:manualLayout>
      </c:layout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</c:chart>
  <c:spPr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0.48539488468183317"/>
          <c:y val="2.5237991898400116E-2"/>
          <c:w val="0.40873470176752702"/>
          <c:h val="0.97476209629896304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uk-UA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Мешканцем регіону, в якому Ви проживали</c:v>
                </c:pt>
                <c:pt idx="1">
                  <c:v>Українцем</c:v>
                </c:pt>
                <c:pt idx="2">
                  <c:v>Мешканцем свого міста/села, в якому Ви проживали </c:v>
                </c:pt>
                <c:pt idx="3">
                  <c:v>Представником певної професії/спеціальності</c:v>
                </c:pt>
                <c:pt idx="4">
                  <c:v>Представником соціального класу</c:v>
                </c:pt>
                <c:pt idx="5">
                  <c:v>Мешканцем міста, в якому Ви проживаєте зараз </c:v>
                </c:pt>
                <c:pt idx="6">
                  <c:v>Європейцем</c:v>
                </c:pt>
                <c:pt idx="7">
                  <c:v>Представником східнослов'янської спільності</c:v>
                </c:pt>
                <c:pt idx="8">
                  <c:v>Росіянином</c:v>
                </c:pt>
                <c:pt idx="9">
                  <c:v>Представником іншої нації</c:v>
                </c:pt>
              </c:strCache>
            </c:strRef>
          </c:cat>
          <c:val>
            <c:numRef>
              <c:f>Лист1!$B$2:$B$11</c:f>
              <c:numCache>
                <c:formatCode>0.0</c:formatCode>
                <c:ptCount val="10"/>
                <c:pt idx="0">
                  <c:v>3.9868852459016408</c:v>
                </c:pt>
                <c:pt idx="1">
                  <c:v>3.9508196721311477</c:v>
                </c:pt>
                <c:pt idx="2">
                  <c:v>3.7114754098360643</c:v>
                </c:pt>
                <c:pt idx="3">
                  <c:v>3.4098360655737689</c:v>
                </c:pt>
                <c:pt idx="4">
                  <c:v>3.2950819672131142</c:v>
                </c:pt>
                <c:pt idx="5">
                  <c:v>3.2786885245901627</c:v>
                </c:pt>
                <c:pt idx="6">
                  <c:v>2.7934426229508178</c:v>
                </c:pt>
                <c:pt idx="7">
                  <c:v>2.7442622950819673</c:v>
                </c:pt>
                <c:pt idx="8">
                  <c:v>2.0983606557377041</c:v>
                </c:pt>
                <c:pt idx="9">
                  <c:v>1.5213114754098358</c:v>
                </c:pt>
              </c:numCache>
            </c:numRef>
          </c:val>
        </c:ser>
        <c:gapWidth val="100"/>
        <c:axId val="134411392"/>
        <c:axId val="134412928"/>
      </c:barChart>
      <c:catAx>
        <c:axId val="134411392"/>
        <c:scaling>
          <c:orientation val="maxMin"/>
        </c:scaling>
        <c:axPos val="l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134412928"/>
        <c:crosses val="autoZero"/>
        <c:auto val="1"/>
        <c:lblAlgn val="ctr"/>
        <c:lblOffset val="100"/>
      </c:catAx>
      <c:valAx>
        <c:axId val="134412928"/>
        <c:scaling>
          <c:orientation val="minMax"/>
        </c:scaling>
        <c:delete val="1"/>
        <c:axPos val="t"/>
        <c:numFmt formatCode="0.0" sourceLinked="1"/>
        <c:tickLblPos val="none"/>
        <c:crossAx val="134411392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0.30066542128107115"/>
          <c:y val="0.214322718661804"/>
          <c:w val="0.59672677314211398"/>
          <c:h val="0.75274172970604603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Як респондент уявляє собі ставлення мешканців регіону</c:v>
                </c:pt>
              </c:strCache>
            </c:strRef>
          </c:tx>
          <c:spPr>
            <a:solidFill>
              <a:schemeClr val="accent6"/>
            </a:solidFill>
          </c:spPr>
          <c:dLbls>
            <c:numFmt formatCode="0.0;[Black]0.0" sourceLinked="0"/>
            <c:txPr>
              <a:bodyPr/>
              <a:lstStyle/>
              <a:p>
                <a:pPr>
                  <a:defRPr sz="1200"/>
                </a:pPr>
                <a:endParaRPr lang="uk-UA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Східна Україна</c:v>
                </c:pt>
                <c:pt idx="1">
                  <c:v>Південна Україна</c:v>
                </c:pt>
                <c:pt idx="2">
                  <c:v>Центральна Україна</c:v>
                </c:pt>
                <c:pt idx="3">
                  <c:v>Київ</c:v>
                </c:pt>
                <c:pt idx="4">
                  <c:v>Закарпаття</c:v>
                </c:pt>
                <c:pt idx="5">
                  <c:v>Волинь</c:v>
                </c:pt>
                <c:pt idx="6">
                  <c:v>Галичина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-4.0395256916996125</c:v>
                </c:pt>
                <c:pt idx="1">
                  <c:v>-3.8836206896551677</c:v>
                </c:pt>
                <c:pt idx="2">
                  <c:v>-3.6197183098591577</c:v>
                </c:pt>
                <c:pt idx="3">
                  <c:v>-3.4678899082568799</c:v>
                </c:pt>
                <c:pt idx="4">
                  <c:v>-3.3478260869565202</c:v>
                </c:pt>
                <c:pt idx="5">
                  <c:v>-3.2881355932203413</c:v>
                </c:pt>
                <c:pt idx="6">
                  <c:v>-3.18627450980392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Як респондент ставиться до мешканців регіону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txPr>
              <a:bodyPr/>
              <a:lstStyle/>
              <a:p>
                <a:pPr>
                  <a:defRPr sz="1200"/>
                </a:pPr>
                <a:endParaRPr lang="uk-UA"/>
              </a:p>
            </c:txPr>
            <c:showVal val="1"/>
          </c:dLbls>
          <c:cat>
            <c:strRef>
              <c:f>Лист1!$A$2:$A$8</c:f>
              <c:strCache>
                <c:ptCount val="7"/>
                <c:pt idx="0">
                  <c:v>Східна Україна</c:v>
                </c:pt>
                <c:pt idx="1">
                  <c:v>Південна Україна</c:v>
                </c:pt>
                <c:pt idx="2">
                  <c:v>Центральна Україна</c:v>
                </c:pt>
                <c:pt idx="3">
                  <c:v>Київ</c:v>
                </c:pt>
                <c:pt idx="4">
                  <c:v>Закарпаття</c:v>
                </c:pt>
                <c:pt idx="5">
                  <c:v>Волинь</c:v>
                </c:pt>
                <c:pt idx="6">
                  <c:v>Галичина</c:v>
                </c:pt>
              </c:strCache>
            </c:strRef>
          </c:cat>
          <c:val>
            <c:numRef>
              <c:f>Лист1!$C$2:$C$8</c:f>
              <c:numCache>
                <c:formatCode>_-* #,##0.0_₴_-;\-* #,##0.0_₴_-;_-* "-"??_₴_-;_-@_-</c:formatCode>
                <c:ptCount val="7"/>
                <c:pt idx="0">
                  <c:v>4.3058419243986306</c:v>
                </c:pt>
                <c:pt idx="1">
                  <c:v>4.2429577464788757</c:v>
                </c:pt>
                <c:pt idx="2">
                  <c:v>4.1594202898550705</c:v>
                </c:pt>
                <c:pt idx="3">
                  <c:v>4.0683453237410054</c:v>
                </c:pt>
                <c:pt idx="4">
                  <c:v>3.9511278195488737</c:v>
                </c:pt>
                <c:pt idx="5">
                  <c:v>3.9453125000000009</c:v>
                </c:pt>
                <c:pt idx="6">
                  <c:v>3.8836363636363611</c:v>
                </c:pt>
              </c:numCache>
            </c:numRef>
          </c:val>
        </c:ser>
        <c:gapWidth val="100"/>
        <c:overlap val="100"/>
        <c:axId val="134291456"/>
        <c:axId val="134292992"/>
      </c:barChart>
      <c:catAx>
        <c:axId val="134291456"/>
        <c:scaling>
          <c:orientation val="maxMin"/>
        </c:scaling>
        <c:axPos val="l"/>
        <c:tickLblPos val="low"/>
        <c:txPr>
          <a:bodyPr/>
          <a:lstStyle/>
          <a:p>
            <a:pPr>
              <a:defRPr sz="1200"/>
            </a:pPr>
            <a:endParaRPr lang="uk-UA"/>
          </a:p>
        </c:txPr>
        <c:crossAx val="134292992"/>
        <c:crosses val="autoZero"/>
        <c:auto val="1"/>
        <c:lblAlgn val="ctr"/>
        <c:lblOffset val="100"/>
      </c:catAx>
      <c:valAx>
        <c:axId val="134292992"/>
        <c:scaling>
          <c:orientation val="minMax"/>
        </c:scaling>
        <c:delete val="1"/>
        <c:axPos val="t"/>
        <c:numFmt formatCode="0.0" sourceLinked="1"/>
        <c:tickLblPos val="none"/>
        <c:crossAx val="13429145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988734158737424"/>
          <c:y val="3.7719299114042017E-2"/>
          <c:w val="0.66953069662530962"/>
          <c:h val="0.14248984994451"/>
        </c:manualLayout>
      </c:layout>
      <c:txPr>
        <a:bodyPr/>
        <a:lstStyle/>
        <a:p>
          <a:pPr>
            <a:defRPr sz="1200"/>
          </a:pPr>
          <a:endParaRPr lang="uk-UA"/>
        </a:p>
      </c:txPr>
    </c:legend>
    <c:plotVisOnly val="1"/>
    <c:dispBlanksAs val="gap"/>
  </c:chart>
  <c:spPr>
    <a:ln>
      <a:noFill/>
    </a:ln>
  </c:sp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uk-UA"/>
  <c:chart>
    <c:autoTitleDeleted val="1"/>
    <c:plotArea>
      <c:layout>
        <c:manualLayout>
          <c:layoutTarget val="inner"/>
          <c:xMode val="edge"/>
          <c:yMode val="edge"/>
          <c:x val="4.8992595790511122E-2"/>
          <c:y val="0.16583428745981107"/>
          <c:w val="0.95367670544449934"/>
          <c:h val="0.4756103488501279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/>
            </a:solidFill>
          </c:spPr>
          <c:dLbls>
            <c:dLbl>
              <c:idx val="0"/>
              <c:layout>
                <c:manualLayout>
                  <c:x val="5.5045083555081231E-4"/>
                  <c:y val="2.2906194912732801E-3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9.8114173480794726E-3"/>
                </c:manualLayout>
              </c:layout>
              <c:showVal val="1"/>
            </c:dLbl>
            <c:dLbl>
              <c:idx val="3"/>
              <c:layout>
                <c:manualLayout>
                  <c:x val="3.9850731771742115E-3"/>
                  <c:y val="1.2630489938546201E-2"/>
                </c:manualLayout>
              </c:layout>
              <c:showVal val="1"/>
            </c:dLbl>
            <c:dLbl>
              <c:idx val="4"/>
              <c:layout>
                <c:manualLayout>
                  <c:x val="3.9850731771742115E-3"/>
                  <c:y val="1.3747232863973204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1.4276228917269804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9.5174859448465508E-3"/>
                </c:manualLayout>
              </c:layout>
              <c:showVal val="1"/>
            </c:dLbl>
            <c:dLbl>
              <c:idx val="7"/>
              <c:layout>
                <c:manualLayout>
                  <c:x val="3.771265512023182E-5"/>
                  <c:y val="1.2630489938546201E-2"/>
                </c:manualLayout>
              </c:layout>
              <c:showVal val="1"/>
            </c:dLbl>
            <c:dLbl>
              <c:idx val="8"/>
              <c:layout>
                <c:manualLayout>
                  <c:x val="0"/>
                  <c:y val="1.9034971889693105E-2"/>
                </c:manualLayout>
              </c:layout>
              <c:showVal val="1"/>
            </c:dLbl>
            <c:dLbl>
              <c:idx val="10"/>
              <c:layout>
                <c:manualLayout>
                  <c:x val="0"/>
                  <c:y val="1.3081889797439312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0"/>
                </a:pPr>
                <a:endParaRPr lang="uk-UA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Робочі місця</c:v>
                </c:pt>
                <c:pt idx="1">
                  <c:v>Час прийому в державних установах (великі черги)</c:v>
                </c:pt>
                <c:pt idx="2">
                  <c:v>Час прийому в медичних установах (великі черги)</c:v>
                </c:pt>
                <c:pt idx="3">
                  <c:v>Доступне житло</c:v>
                </c:pt>
                <c:pt idx="4">
                  <c:v>Допомога уразливим групам населення від держави</c:v>
                </c:pt>
                <c:pt idx="5">
                  <c:v>Допомога уразливим групам населення від волонтерів і громадських організацій</c:v>
                </c:pt>
                <c:pt idx="6">
                  <c:v>Місця в дитячих садках</c:v>
                </c:pt>
                <c:pt idx="7">
                  <c:v>Місця в школах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58</c:v>
                </c:pt>
                <c:pt idx="1">
                  <c:v>53</c:v>
                </c:pt>
                <c:pt idx="2">
                  <c:v>42</c:v>
                </c:pt>
                <c:pt idx="3">
                  <c:v>43</c:v>
                </c:pt>
                <c:pt idx="4">
                  <c:v>42</c:v>
                </c:pt>
                <c:pt idx="5">
                  <c:v>42</c:v>
                </c:pt>
                <c:pt idx="6">
                  <c:v>32</c:v>
                </c:pt>
                <c:pt idx="7">
                  <c:v>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uk-UA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Робочі місця</c:v>
                </c:pt>
                <c:pt idx="1">
                  <c:v>Час прийому в державних установах (великі черги)</c:v>
                </c:pt>
                <c:pt idx="2">
                  <c:v>Час прийому в медичних установах (великі черги)</c:v>
                </c:pt>
                <c:pt idx="3">
                  <c:v>Доступне житло</c:v>
                </c:pt>
                <c:pt idx="4">
                  <c:v>Допомога уразливим групам населення від держави</c:v>
                </c:pt>
                <c:pt idx="5">
                  <c:v>Допомога уразливим групам населення від волонтерів і громадських організацій</c:v>
                </c:pt>
                <c:pt idx="6">
                  <c:v>Місця в дитячих садках</c:v>
                </c:pt>
                <c:pt idx="7">
                  <c:v>Місця в школах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57</c:v>
                </c:pt>
                <c:pt idx="1">
                  <c:v>47</c:v>
                </c:pt>
                <c:pt idx="2">
                  <c:v>38</c:v>
                </c:pt>
                <c:pt idx="3">
                  <c:v>31</c:v>
                </c:pt>
                <c:pt idx="4">
                  <c:v>25</c:v>
                </c:pt>
                <c:pt idx="5">
                  <c:v>22</c:v>
                </c:pt>
                <c:pt idx="6">
                  <c:v>10</c:v>
                </c:pt>
                <c:pt idx="7">
                  <c:v>6</c:v>
                </c:pt>
              </c:numCache>
            </c:numRef>
          </c:val>
        </c:ser>
        <c:axId val="134503424"/>
        <c:axId val="134505216"/>
      </c:barChart>
      <c:catAx>
        <c:axId val="13450342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uk-UA"/>
          </a:p>
        </c:txPr>
        <c:crossAx val="134505216"/>
        <c:crosses val="autoZero"/>
        <c:auto val="1"/>
        <c:lblAlgn val="ctr"/>
        <c:lblOffset val="100"/>
      </c:catAx>
      <c:valAx>
        <c:axId val="134505216"/>
        <c:scaling>
          <c:orientation val="minMax"/>
        </c:scaling>
        <c:delete val="1"/>
        <c:axPos val="l"/>
        <c:numFmt formatCode="General" sourceLinked="1"/>
        <c:tickLblPos val="none"/>
        <c:crossAx val="1345034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0340379913708624"/>
          <c:y val="7.8736291205739176E-2"/>
          <c:w val="0.19319228517572412"/>
          <c:h val="6.7661628866633933E-2"/>
        </c:manualLayout>
      </c:layout>
      <c:txPr>
        <a:bodyPr/>
        <a:lstStyle/>
        <a:p>
          <a:pPr>
            <a:defRPr sz="1400"/>
          </a:pPr>
          <a:endParaRPr lang="uk-UA"/>
        </a:p>
      </c:txPr>
    </c:legend>
    <c:plotVisOnly val="1"/>
    <c:dispBlanksAs val="gap"/>
  </c:chart>
  <c:spPr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A366-3FEE-46E2-9F27-BEF5C37C732E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62C-7C94-4A0C-899A-98CD43416D29}" type="slidenum">
              <a:rPr lang="ru-RU" smtClean="0"/>
              <a:pPr/>
              <a:t>‹№›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A366-3FEE-46E2-9F27-BEF5C37C732E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62C-7C94-4A0C-899A-98CD43416D2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A366-3FEE-46E2-9F27-BEF5C37C732E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62C-7C94-4A0C-899A-98CD43416D2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A366-3FEE-46E2-9F27-BEF5C37C732E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62C-7C94-4A0C-899A-98CD43416D2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A366-3FEE-46E2-9F27-BEF5C37C732E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62C-7C94-4A0C-899A-98CD43416D29}" type="slidenum">
              <a:rPr lang="ru-RU" smtClean="0"/>
              <a:pPr/>
              <a:t>‹№›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A366-3FEE-46E2-9F27-BEF5C37C732E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62C-7C94-4A0C-899A-98CD43416D2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A366-3FEE-46E2-9F27-BEF5C37C732E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62C-7C94-4A0C-899A-98CD43416D29}" type="slidenum">
              <a:rPr lang="ru-RU" smtClean="0"/>
              <a:pPr/>
              <a:t>‹№›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A366-3FEE-46E2-9F27-BEF5C37C732E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62C-7C94-4A0C-899A-98CD43416D2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A366-3FEE-46E2-9F27-BEF5C37C732E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62C-7C94-4A0C-899A-98CD43416D2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A366-3FEE-46E2-9F27-BEF5C37C732E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62C-7C94-4A0C-899A-98CD43416D29}" type="slidenum">
              <a:rPr lang="ru-RU" smtClean="0"/>
              <a:pPr/>
              <a:t>‹№›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CA366-3FEE-46E2-9F27-BEF5C37C732E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862C-7C94-4A0C-899A-98CD43416D2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ABCA366-3FEE-46E2-9F27-BEF5C37C732E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816862C-7C94-4A0C-899A-98CD43416D2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office@kiis.com.u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848600" cy="1927225"/>
          </a:xfrm>
        </p:spPr>
        <p:txBody>
          <a:bodyPr/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uk-UA" sz="2800" dirty="0" smtClean="0"/>
              <a:t>Оцінка потреб та умов життя </a:t>
            </a:r>
            <a:r>
              <a:rPr lang="en-US" sz="2800" dirty="0" smtClean="0"/>
              <a:t>     </a:t>
            </a:r>
            <a:r>
              <a:rPr lang="uk-UA" sz="2800" dirty="0" smtClean="0"/>
              <a:t>внутрішньо переміщених осіб у Бахмуті, Сєвєродонецьку та Харкові</a:t>
            </a:r>
            <a:endParaRPr lang="uk-UA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20616"/>
            <a:ext cx="7558608" cy="110452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uk-UA" dirty="0" smtClean="0"/>
              <a:t>Результати соціологічного дослідження</a:t>
            </a:r>
          </a:p>
          <a:p>
            <a:pPr>
              <a:spcBef>
                <a:spcPts val="0"/>
              </a:spcBef>
            </a:pPr>
            <a:r>
              <a:rPr lang="uk-UA" dirty="0" smtClean="0"/>
              <a:t>Січень</a:t>
            </a:r>
            <a:r>
              <a:rPr lang="en-US" dirty="0" smtClean="0"/>
              <a:t> </a:t>
            </a:r>
            <a:r>
              <a:rPr lang="uk-UA" dirty="0" smtClean="0"/>
              <a:t>-</a:t>
            </a:r>
            <a:r>
              <a:rPr lang="en-US" dirty="0" smtClean="0"/>
              <a:t> </a:t>
            </a:r>
            <a:r>
              <a:rPr lang="uk-UA" dirty="0" smtClean="0"/>
              <a:t>лютий 2018 року</a:t>
            </a:r>
            <a:r>
              <a:rPr lang="en-US" dirty="0" smtClean="0"/>
              <a:t>  </a:t>
            </a:r>
            <a:endParaRPr lang="uk-UA" dirty="0" smtClean="0"/>
          </a:p>
          <a:p>
            <a:pPr>
              <a:spcBef>
                <a:spcPts val="1200"/>
              </a:spcBef>
            </a:pPr>
            <a:r>
              <a:rPr lang="uk-UA" sz="1900" dirty="0" smtClean="0"/>
              <a:t>Київський міжнародний інститут соціології </a:t>
            </a:r>
            <a:endParaRPr lang="en-US" sz="1900" dirty="0"/>
          </a:p>
          <a:p>
            <a:endParaRPr lang="en-US" dirty="0" smtClean="0"/>
          </a:p>
        </p:txBody>
      </p:sp>
      <p:pic>
        <p:nvPicPr>
          <p:cNvPr id="2050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76672"/>
            <a:ext cx="1152128" cy="1272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5.pn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187624" y="5013176"/>
            <a:ext cx="1203794" cy="804863"/>
          </a:xfrm>
          <a:prstGeom prst="rect">
            <a:avLst/>
          </a:prstGeom>
          <a:ln/>
        </p:spPr>
      </p:pic>
      <p:pic>
        <p:nvPicPr>
          <p:cNvPr id="6" name="image4.pn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3563888" y="5085184"/>
            <a:ext cx="1866038" cy="719138"/>
          </a:xfrm>
          <a:prstGeom prst="rect">
            <a:avLst/>
          </a:prstGeom>
          <a:ln/>
        </p:spPr>
      </p:pic>
      <p:pic>
        <p:nvPicPr>
          <p:cNvPr id="7" name="image6.jpg"/>
          <p:cNvPicPr/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5796136" y="5085184"/>
            <a:ext cx="1983581" cy="566738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xmlns="" val="45845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Ідентичність</a:t>
            </a:r>
            <a:endParaRPr lang="ru-RU" sz="3200" dirty="0"/>
          </a:p>
        </p:txBody>
      </p:sp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203052" y="1456184"/>
            <a:ext cx="8719442" cy="892696"/>
          </a:xfrm>
        </p:spPr>
        <p:txBody>
          <a:bodyPr>
            <a:normAutofit/>
          </a:bodyPr>
          <a:lstStyle/>
          <a:p>
            <a:pPr algn="just"/>
            <a:r>
              <a:rPr lang="uk-UA" sz="1400" dirty="0" smtClean="0"/>
              <a:t>Серед ВПО переважає ідентифікація себе одночасно українцем та мешканцем регіону і населеного пункту, в якому він чи вона проживали. </a:t>
            </a:r>
          </a:p>
          <a:p>
            <a:pPr algn="just"/>
            <a:r>
              <a:rPr lang="uk-UA" sz="1400" dirty="0" smtClean="0"/>
              <a:t>З часом емоційна прив’язаність до рідного міста або села у ВПО трохи слабшає.</a:t>
            </a:r>
            <a:endParaRPr lang="uk-UA" sz="1400" dirty="0"/>
          </a:p>
        </p:txBody>
      </p:sp>
      <p:pic>
        <p:nvPicPr>
          <p:cNvPr id="15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9404" y="404664"/>
            <a:ext cx="419100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2593108668"/>
              </p:ext>
            </p:extLst>
          </p:nvPr>
        </p:nvGraphicFramePr>
        <p:xfrm>
          <a:off x="412304" y="3140968"/>
          <a:ext cx="8277100" cy="3699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528" y="2617748"/>
            <a:ext cx="85754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b="1" dirty="0"/>
              <a:t>Люди по-різному відповідають на запитання: хто я, ким я себе відчуваю? В якій мірі Ви відчуваєте себе… (Середнє значення по 5-тибальній </a:t>
            </a:r>
            <a:r>
              <a:rPr lang="uk-UA" sz="1400" b="1" dirty="0" smtClean="0"/>
              <a:t>шкалі)</a:t>
            </a:r>
            <a:endParaRPr lang="ru-RU" sz="1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3212976"/>
            <a:ext cx="8928992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908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Ставлення до мешканців інших регіонів </a:t>
            </a:r>
            <a:endParaRPr lang="ru-RU" sz="3200" dirty="0"/>
          </a:p>
        </p:txBody>
      </p:sp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0" y="1456184"/>
            <a:ext cx="9108504" cy="1234152"/>
          </a:xfrm>
        </p:spPr>
        <p:txBody>
          <a:bodyPr>
            <a:noAutofit/>
          </a:bodyPr>
          <a:lstStyle/>
          <a:p>
            <a:pPr algn="just"/>
            <a:r>
              <a:rPr lang="uk-UA" sz="1400" dirty="0" smtClean="0"/>
              <a:t>ВПО, за їх уявленнями, краще ставляться до мешканців різних регіонів України, аніж ті ставляться до них. </a:t>
            </a:r>
          </a:p>
          <a:p>
            <a:pPr algn="just"/>
            <a:r>
              <a:rPr lang="uk-UA" sz="1400" dirty="0" smtClean="0"/>
              <a:t>Ставлення ВПО до жителів східних та південних областей є трохи більш позитивним, ніж до західних.</a:t>
            </a:r>
          </a:p>
          <a:p>
            <a:pPr algn="just"/>
            <a:r>
              <a:rPr lang="uk-UA" sz="1400" dirty="0" smtClean="0"/>
              <a:t>Немає підстав </a:t>
            </a:r>
            <a:r>
              <a:rPr lang="uk-UA" sz="1400" dirty="0"/>
              <a:t>говорити про існування відчуження чи конфлікту між ВПО та мешканцями різних регіонів країни.</a:t>
            </a:r>
          </a:p>
        </p:txBody>
      </p:sp>
      <p:pic>
        <p:nvPicPr>
          <p:cNvPr id="15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9404" y="404664"/>
            <a:ext cx="419100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2690336"/>
            <a:ext cx="85754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b="1" dirty="0" smtClean="0"/>
              <a:t>Як, на Вашу думку, відносяться до Вашого місця проживання, звідки Ви виїхали, жителі наступних регіонів? Які ваші почуття стосовно мешканців наступних регіонів? (Середнє значення по 5-тибальній шкалі)</a:t>
            </a:r>
            <a:endParaRPr lang="uk-UA" sz="1400" b="1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xmlns="" val="2588025214"/>
              </p:ext>
            </p:extLst>
          </p:nvPr>
        </p:nvGraphicFramePr>
        <p:xfrm>
          <a:off x="293688" y="3303568"/>
          <a:ext cx="8365876" cy="3552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23776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Конкуренція за ресурси</a:t>
            </a:r>
            <a:endParaRPr lang="ru-RU" dirty="0"/>
          </a:p>
        </p:txBody>
      </p:sp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245046" y="1672208"/>
            <a:ext cx="8719442" cy="1252736"/>
          </a:xfrm>
        </p:spPr>
        <p:txBody>
          <a:bodyPr>
            <a:normAutofit/>
          </a:bodyPr>
          <a:lstStyle/>
          <a:p>
            <a:pPr algn="just"/>
            <a:r>
              <a:rPr lang="uk-UA" sz="1400" dirty="0" smtClean="0"/>
              <a:t>З часом конкуренція за ресурси у громадах, що приймають ВПО, дещо зменшується. </a:t>
            </a:r>
          </a:p>
          <a:p>
            <a:pPr algn="just"/>
            <a:r>
              <a:rPr lang="uk-UA" sz="1400" dirty="0" smtClean="0"/>
              <a:t>Це стосується не всіх ресурсів: зберігається конкуренція за роботу і великі черги в державних установах та медичних закладах.</a:t>
            </a:r>
            <a:endParaRPr lang="uk-UA" sz="1400" dirty="0"/>
          </a:p>
        </p:txBody>
      </p:sp>
      <p:pic>
        <p:nvPicPr>
          <p:cNvPr id="15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9404" y="404664"/>
            <a:ext cx="419100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1945526613"/>
              </p:ext>
            </p:extLst>
          </p:nvPr>
        </p:nvGraphicFramePr>
        <p:xfrm>
          <a:off x="318953" y="2821112"/>
          <a:ext cx="8580001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3528" y="2690336"/>
            <a:ext cx="85754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b="1" dirty="0" smtClean="0"/>
              <a:t>Конкуренція між ВПО та місцевими мешканцями</a:t>
            </a:r>
            <a:endParaRPr lang="uk-UA" sz="1400" b="1" dirty="0"/>
          </a:p>
        </p:txBody>
      </p:sp>
    </p:spTree>
    <p:extLst>
      <p:ext uri="{BB962C8B-B14F-4D97-AF65-F5344CB8AC3E}">
        <p14:creationId xmlns:p14="http://schemas.microsoft.com/office/powerpoint/2010/main" xmlns="" val="392457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Взаємодія з громадськими організаціями</a:t>
            </a:r>
            <a:endParaRPr lang="ru-RU" sz="3200" dirty="0"/>
          </a:p>
        </p:txBody>
      </p:sp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199480" y="1484784"/>
            <a:ext cx="8719442" cy="1252736"/>
          </a:xfrm>
        </p:spPr>
        <p:txBody>
          <a:bodyPr>
            <a:normAutofit/>
          </a:bodyPr>
          <a:lstStyle/>
          <a:p>
            <a:pPr algn="just"/>
            <a:r>
              <a:rPr lang="uk-UA" sz="1400" dirty="0" smtClean="0"/>
              <a:t>Порівняно з 2015 роком, частка отримувачів допомоги від волонтерів, громадських організацій, благодійних фондів суттєво скоротилася:</a:t>
            </a:r>
          </a:p>
          <a:p>
            <a:pPr lvl="1" algn="just"/>
            <a:r>
              <a:rPr lang="uk-UA" sz="1400" dirty="0" smtClean="0"/>
              <a:t>скорочення програм допомоги ВПО;</a:t>
            </a:r>
          </a:p>
          <a:p>
            <a:pPr lvl="1" algn="just"/>
            <a:r>
              <a:rPr lang="uk-UA" sz="1400" dirty="0" smtClean="0"/>
              <a:t>зниження залежності ВПО від зовнішньої підтримки.</a:t>
            </a:r>
            <a:endParaRPr lang="uk-UA" sz="1400" dirty="0"/>
          </a:p>
        </p:txBody>
      </p:sp>
      <p:pic>
        <p:nvPicPr>
          <p:cNvPr id="15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9404" y="404664"/>
            <a:ext cx="419100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679986202"/>
              </p:ext>
            </p:extLst>
          </p:nvPr>
        </p:nvGraphicFramePr>
        <p:xfrm>
          <a:off x="395536" y="3068960"/>
          <a:ext cx="829386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19058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Зацікавленість у громадській діяльності</a:t>
            </a:r>
            <a:endParaRPr lang="ru-RU" sz="3200" dirty="0"/>
          </a:p>
        </p:txBody>
      </p:sp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199480" y="1528192"/>
            <a:ext cx="8719442" cy="1252736"/>
          </a:xfrm>
        </p:spPr>
        <p:txBody>
          <a:bodyPr>
            <a:normAutofit/>
          </a:bodyPr>
          <a:lstStyle/>
          <a:p>
            <a:pPr algn="just"/>
            <a:r>
              <a:rPr lang="uk-UA" sz="1400" dirty="0" smtClean="0"/>
              <a:t>Зацікавленість вимушених переселенців у громадській активності знижується з часом:</a:t>
            </a:r>
          </a:p>
          <a:p>
            <a:pPr lvl="1" algn="just"/>
            <a:r>
              <a:rPr lang="uk-UA" sz="1400" dirty="0" smtClean="0"/>
              <a:t>Менше хотіли би допомагати іншим ВПО;</a:t>
            </a:r>
          </a:p>
          <a:p>
            <a:pPr lvl="1" algn="just"/>
            <a:r>
              <a:rPr lang="uk-UA" sz="1400" dirty="0" smtClean="0"/>
              <a:t>Менше хотіли би брати участь у проектах з розвитку інфраструктури міста.</a:t>
            </a:r>
            <a:endParaRPr lang="uk-UA" sz="1400" dirty="0"/>
          </a:p>
        </p:txBody>
      </p:sp>
      <p:pic>
        <p:nvPicPr>
          <p:cNvPr id="15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9404" y="404664"/>
            <a:ext cx="419100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xmlns="" val="2217951060"/>
              </p:ext>
            </p:extLst>
          </p:nvPr>
        </p:nvGraphicFramePr>
        <p:xfrm>
          <a:off x="432892" y="2996952"/>
          <a:ext cx="8431410" cy="3624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2189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Взаємодія з державними організаціями</a:t>
            </a:r>
            <a:endParaRPr lang="ru-RU" sz="3200" dirty="0"/>
          </a:p>
        </p:txBody>
      </p:sp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245046" y="1340768"/>
            <a:ext cx="8719442" cy="1540768"/>
          </a:xfrm>
        </p:spPr>
        <p:txBody>
          <a:bodyPr>
            <a:normAutofit/>
          </a:bodyPr>
          <a:lstStyle/>
          <a:p>
            <a:pPr algn="just"/>
            <a:r>
              <a:rPr lang="uk-UA" sz="1400" dirty="0" smtClean="0"/>
              <a:t>75% ВПО вважають, що якість роботи державних служб за останні два роки не змінилася. Тільки 8% відмітили зміни на краще, а 2% повідомили про погіршення.</a:t>
            </a:r>
          </a:p>
          <a:p>
            <a:pPr algn="just"/>
            <a:r>
              <a:rPr lang="uk-UA" sz="1400" dirty="0" smtClean="0"/>
              <a:t>Порівняно з 2015 роком, оцінки якості послуг та легкості їх отримання для більшості установ не змінились. Винятками є управління праці та соціального захисту, пенсійний фонд та міграційна служба, середня оцінка яких помітно знизилась.</a:t>
            </a:r>
          </a:p>
          <a:p>
            <a:pPr algn="just"/>
            <a:r>
              <a:rPr lang="uk-UA" sz="1400" dirty="0" smtClean="0"/>
              <a:t>Основні проблеми: черги, нечемне поводження, довгий час очікування результатів.</a:t>
            </a:r>
            <a:endParaRPr lang="uk-UA" sz="1400" dirty="0"/>
          </a:p>
        </p:txBody>
      </p:sp>
      <p:pic>
        <p:nvPicPr>
          <p:cNvPr id="15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9404" y="404664"/>
            <a:ext cx="419100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3323449421"/>
              </p:ext>
            </p:extLst>
          </p:nvPr>
        </p:nvGraphicFramePr>
        <p:xfrm>
          <a:off x="107504" y="3140968"/>
          <a:ext cx="9001000" cy="3722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3528" y="2833191"/>
            <a:ext cx="85754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b="1" dirty="0" smtClean="0"/>
              <a:t>Середня оцінка якості наданих послуг (за 5-бальною шкалою)</a:t>
            </a:r>
            <a:endParaRPr lang="uk-UA" sz="1400" b="1" dirty="0"/>
          </a:p>
        </p:txBody>
      </p:sp>
    </p:spTree>
    <p:extLst>
      <p:ext uri="{BB962C8B-B14F-4D97-AF65-F5344CB8AC3E}">
        <p14:creationId xmlns:p14="http://schemas.microsoft.com/office/powerpoint/2010/main" xmlns="" val="137399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Інфраструктурні потреби ВПО</a:t>
            </a:r>
            <a:endParaRPr lang="ru-RU" sz="3200" dirty="0"/>
          </a:p>
        </p:txBody>
      </p:sp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245046" y="1672208"/>
            <a:ext cx="8719442" cy="51857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600" dirty="0" smtClean="0"/>
              <a:t>Побажання опитаних ВПО:</a:t>
            </a:r>
          </a:p>
          <a:p>
            <a:pPr marL="0" indent="0" algn="just">
              <a:buNone/>
            </a:pPr>
            <a:endParaRPr lang="uk-UA" sz="1600" dirty="0" smtClean="0"/>
          </a:p>
          <a:p>
            <a:pPr algn="just"/>
            <a:r>
              <a:rPr lang="uk-UA" sz="1600" dirty="0" smtClean="0"/>
              <a:t>Житло для ВПО;</a:t>
            </a:r>
          </a:p>
          <a:p>
            <a:pPr algn="just"/>
            <a:r>
              <a:rPr lang="uk-UA" sz="1600" dirty="0" smtClean="0"/>
              <a:t>Ремонт доріг, тротуарів, придомових територій;</a:t>
            </a:r>
          </a:p>
          <a:p>
            <a:pPr algn="just"/>
            <a:r>
              <a:rPr lang="uk-UA" sz="1600" dirty="0" smtClean="0"/>
              <a:t>Налагодження роботи транспорту;</a:t>
            </a:r>
          </a:p>
          <a:p>
            <a:pPr algn="just"/>
            <a:r>
              <a:rPr lang="uk-UA" sz="1600" dirty="0" smtClean="0"/>
              <a:t>Розвиток інклюзивного простору;</a:t>
            </a:r>
          </a:p>
          <a:p>
            <a:pPr algn="just"/>
            <a:r>
              <a:rPr lang="uk-UA" sz="1600" dirty="0" smtClean="0"/>
              <a:t>Покращення освітлення вулиць і дворів;</a:t>
            </a:r>
          </a:p>
          <a:p>
            <a:pPr algn="just"/>
            <a:r>
              <a:rPr lang="uk-UA" sz="1600" dirty="0" smtClean="0"/>
              <a:t>Розвиток інфраструктури для відпочинку та дозвілля.</a:t>
            </a:r>
            <a:endParaRPr lang="uk-UA" sz="1600" dirty="0"/>
          </a:p>
        </p:txBody>
      </p:sp>
      <p:pic>
        <p:nvPicPr>
          <p:cNvPr id="15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9404" y="404664"/>
            <a:ext cx="419100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1404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78221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uk-UA" sz="3200" dirty="0" err="1" smtClean="0"/>
              <a:t>Суб</a:t>
            </a:r>
            <a:r>
              <a:rPr lang="en-US" sz="3200" dirty="0" smtClean="0"/>
              <a:t>’</a:t>
            </a:r>
            <a:r>
              <a:rPr lang="uk-UA" sz="3200" dirty="0" err="1" smtClean="0"/>
              <a:t>єктивна</a:t>
            </a:r>
            <a:r>
              <a:rPr lang="uk-UA" sz="3200" dirty="0" smtClean="0"/>
              <a:t> оцінка змін життєвої ситуації ВПО</a:t>
            </a:r>
            <a:br>
              <a:rPr lang="uk-UA" sz="3200" dirty="0" smtClean="0"/>
            </a:br>
            <a:r>
              <a:rPr lang="uk-UA" sz="2200" dirty="0" smtClean="0"/>
              <a:t>(на основі результатів повторних телефонних </a:t>
            </a:r>
            <a:r>
              <a:rPr lang="uk-UA" sz="2200" dirty="0" err="1" smtClean="0"/>
              <a:t>інтерв</a:t>
            </a:r>
            <a:r>
              <a:rPr lang="en-US" sz="2200" dirty="0" smtClean="0"/>
              <a:t>’</a:t>
            </a:r>
            <a:r>
              <a:rPr lang="uk-UA" sz="2200" dirty="0" smtClean="0"/>
              <a:t>ю)</a:t>
            </a:r>
            <a:endParaRPr lang="ru-RU" sz="2200" dirty="0"/>
          </a:p>
        </p:txBody>
      </p:sp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199480" y="1772816"/>
            <a:ext cx="8719442" cy="748680"/>
          </a:xfrm>
        </p:spPr>
        <p:txBody>
          <a:bodyPr>
            <a:normAutofit/>
          </a:bodyPr>
          <a:lstStyle/>
          <a:p>
            <a:pPr algn="just"/>
            <a:r>
              <a:rPr lang="uk-UA" sz="1400" dirty="0" smtClean="0"/>
              <a:t>Половина повторно опитаних, які залишились в статусі внутрішньо переміщених осіб на підконтрольних українській владі територіях,  вважає, що за останні 2 роки життєва ситуація вимушених переселенців залишилась без змін.</a:t>
            </a:r>
            <a:endParaRPr lang="uk-UA" sz="1400" dirty="0"/>
          </a:p>
        </p:txBody>
      </p:sp>
      <p:pic>
        <p:nvPicPr>
          <p:cNvPr id="15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9404" y="404664"/>
            <a:ext cx="419100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3453483810"/>
              </p:ext>
            </p:extLst>
          </p:nvPr>
        </p:nvGraphicFramePr>
        <p:xfrm>
          <a:off x="0" y="2636912"/>
          <a:ext cx="399593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xmlns="" val="3522147642"/>
              </p:ext>
            </p:extLst>
          </p:nvPr>
        </p:nvGraphicFramePr>
        <p:xfrm>
          <a:off x="4139952" y="3211235"/>
          <a:ext cx="4968553" cy="3476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716016" y="2564904"/>
            <a:ext cx="39733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/>
              <a:t>Стала ситуація для Вас кращою, гіршою чи залишилась </a:t>
            </a:r>
            <a:endParaRPr lang="ru-RU" sz="1200" dirty="0"/>
          </a:p>
          <a:p>
            <a:r>
              <a:rPr lang="uk-UA" sz="1200" b="1" dirty="0"/>
              <a:t>незмінною в сфері …</a:t>
            </a:r>
            <a:r>
              <a:rPr lang="uk-UA" sz="1200" dirty="0"/>
              <a:t>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251833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600200"/>
            <a:ext cx="7488832" cy="4637112"/>
          </a:xfrm>
        </p:spPr>
        <p:txBody>
          <a:bodyPr/>
          <a:lstStyle/>
          <a:p>
            <a:endParaRPr lang="en-US" dirty="0" smtClean="0"/>
          </a:p>
          <a:p>
            <a:pPr algn="just">
              <a:buNone/>
            </a:pPr>
            <a:r>
              <a:rPr lang="en-US" sz="1600" dirty="0" smtClean="0"/>
              <a:t>	</a:t>
            </a:r>
            <a:r>
              <a:rPr lang="uk-UA" sz="1600" dirty="0" smtClean="0"/>
              <a:t>	</a:t>
            </a:r>
            <a:endParaRPr lang="en-US" sz="1600" dirty="0" smtClean="0"/>
          </a:p>
          <a:p>
            <a:pPr algn="just">
              <a:buNone/>
            </a:pPr>
            <a:endParaRPr lang="en-US" sz="1600" cap="all" spc="-1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>
              <a:buNone/>
            </a:pPr>
            <a:r>
              <a:rPr lang="en-US" sz="1600" cap="all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	</a:t>
            </a:r>
            <a:r>
              <a:rPr lang="uk-UA" sz="2800" cap="all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КОНТАКТИ:</a:t>
            </a:r>
            <a:endParaRPr lang="en-US" sz="2800" cap="all" spc="-1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uk-UA" dirty="0" smtClean="0"/>
              <a:t>		К</a:t>
            </a:r>
            <a:r>
              <a:rPr lang="uk-UA" sz="2000" b="1" dirty="0" smtClean="0"/>
              <a:t>иївський міжнародний інститут соціології</a:t>
            </a:r>
          </a:p>
          <a:p>
            <a:pPr>
              <a:buNone/>
            </a:pPr>
            <a:r>
              <a:rPr lang="uk-UA" sz="2000" dirty="0" smtClean="0"/>
              <a:t>		</a:t>
            </a:r>
            <a:r>
              <a:rPr lang="ru-RU" sz="2000" dirty="0" smtClean="0"/>
              <a:t>м. </a:t>
            </a:r>
            <a:r>
              <a:rPr lang="ru-RU" sz="2000" dirty="0" err="1" smtClean="0"/>
              <a:t>Київ</a:t>
            </a:r>
            <a:r>
              <a:rPr lang="ru-RU" sz="2000" dirty="0" smtClean="0"/>
              <a:t>, 04070 </a:t>
            </a:r>
            <a:br>
              <a:rPr lang="ru-RU" sz="2000" dirty="0" smtClean="0"/>
            </a:br>
            <a:r>
              <a:rPr lang="ru-RU" sz="2000" dirty="0" smtClean="0"/>
              <a:t>	</a:t>
            </a:r>
            <a:r>
              <a:rPr lang="ru-RU" sz="2000" dirty="0" err="1" smtClean="0"/>
              <a:t>вул</a:t>
            </a:r>
            <a:r>
              <a:rPr lang="ru-RU" sz="2000" dirty="0" smtClean="0"/>
              <a:t>. </a:t>
            </a:r>
            <a:r>
              <a:rPr lang="ru-RU" sz="2000" dirty="0" err="1" smtClean="0"/>
              <a:t>Волоська</a:t>
            </a:r>
            <a:r>
              <a:rPr lang="ru-RU" sz="2000" dirty="0" smtClean="0"/>
              <a:t>, 8/5, корп. 4</a:t>
            </a:r>
          </a:p>
          <a:p>
            <a:pPr>
              <a:buNone/>
            </a:pPr>
            <a:r>
              <a:rPr lang="ru-RU" sz="2000" dirty="0" smtClean="0"/>
              <a:t>		</a:t>
            </a:r>
            <a:r>
              <a:rPr lang="en-GB" sz="2000" dirty="0" smtClean="0">
                <a:hlinkClick r:id="rId2"/>
              </a:rPr>
              <a:t>http://www.kiis.com.ua</a:t>
            </a:r>
            <a:endParaRPr lang="ru-RU" sz="2000" dirty="0" smtClean="0">
              <a:hlinkClick r:id="rId2"/>
            </a:endParaRPr>
          </a:p>
          <a:p>
            <a:pPr>
              <a:buNone/>
            </a:pPr>
            <a:r>
              <a:rPr lang="ru-RU" sz="2000" dirty="0" smtClean="0"/>
              <a:t>		</a:t>
            </a:r>
            <a:r>
              <a:rPr lang="en-GB" sz="2000" dirty="0" smtClean="0">
                <a:hlinkClick r:id="rId2"/>
              </a:rPr>
              <a:t>office@kiis.com.ua</a:t>
            </a:r>
            <a:endParaRPr lang="en-GB" sz="2000" dirty="0" smtClean="0"/>
          </a:p>
          <a:p>
            <a:pPr>
              <a:buNone/>
            </a:pPr>
            <a:endParaRPr lang="en-US" sz="2000" dirty="0" err="1" smtClean="0"/>
          </a:p>
        </p:txBody>
      </p:sp>
      <p:pic>
        <p:nvPicPr>
          <p:cNvPr id="7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20688"/>
            <a:ext cx="1152128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98826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00200"/>
            <a:ext cx="7776864" cy="4876800"/>
          </a:xfrm>
        </p:spPr>
        <p:txBody>
          <a:bodyPr/>
          <a:lstStyle/>
          <a:p>
            <a:endParaRPr lang="en-US" dirty="0" smtClean="0"/>
          </a:p>
          <a:p>
            <a:pPr algn="just">
              <a:buNone/>
            </a:pPr>
            <a:r>
              <a:rPr lang="en-US" sz="1600" dirty="0" smtClean="0"/>
              <a:t>	</a:t>
            </a:r>
            <a:r>
              <a:rPr lang="uk-UA" sz="1800" dirty="0" smtClean="0"/>
              <a:t>Соціологічне дослідження здійснено в межах проекту «Експертна підтримка Надзвичайної кредитної програми Європейського інвестиційного банку для відновлення України: розробка планів соціального менеджменту і залучення зацікавлених сторін», що впроваджується Міжнародним фондом «Відродження» за фінансової підтримки Європейського Союзу (Грантова угода </a:t>
            </a:r>
            <a:r>
              <a:rPr lang="uk-UA" sz="1800" dirty="0" err="1" smtClean="0"/>
              <a:t>ENPI</a:t>
            </a:r>
            <a:r>
              <a:rPr lang="uk-UA" sz="1800" dirty="0" smtClean="0"/>
              <a:t> #2015/362-383). Зміст матеріалів, підготовлених за результатами дослідження є виключною </a:t>
            </a:r>
            <a:r>
              <a:rPr lang="uk-UA" sz="1800" dirty="0" smtClean="0"/>
              <a:t>відповідальністю Київського міжнародного інституту соціології і </a:t>
            </a:r>
            <a:r>
              <a:rPr lang="uk-UA" sz="1800" dirty="0" smtClean="0"/>
              <a:t>не може розглядатися як такий, що відображає позицію </a:t>
            </a:r>
            <a:r>
              <a:rPr lang="uk-UA" sz="1800" dirty="0" smtClean="0"/>
              <a:t>Міжнародного фонду «Відродження</a:t>
            </a:r>
            <a:r>
              <a:rPr lang="uk-UA" sz="1800" dirty="0" smtClean="0"/>
              <a:t>»,  </a:t>
            </a:r>
            <a:r>
              <a:rPr lang="uk-UA" sz="1800" dirty="0" smtClean="0"/>
              <a:t>Європейського </a:t>
            </a:r>
            <a:r>
              <a:rPr lang="uk-UA" sz="1800" dirty="0" smtClean="0"/>
              <a:t>Союзу та Європейського інвестиційного банку. </a:t>
            </a:r>
            <a:endParaRPr lang="en-US" sz="1800" dirty="0" smtClean="0"/>
          </a:p>
          <a:p>
            <a:pPr>
              <a:buNone/>
            </a:pPr>
            <a:endParaRPr lang="en-US" dirty="0" err="1" smtClean="0"/>
          </a:p>
        </p:txBody>
      </p:sp>
      <p:pic>
        <p:nvPicPr>
          <p:cNvPr id="4" name="image6.jp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012160" y="5229200"/>
            <a:ext cx="1983581" cy="566738"/>
          </a:xfrm>
          <a:prstGeom prst="rect">
            <a:avLst/>
          </a:prstGeom>
          <a:ln/>
        </p:spPr>
      </p:pic>
      <p:pic>
        <p:nvPicPr>
          <p:cNvPr id="5" name="image4.pn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491880" y="5229200"/>
            <a:ext cx="1866038" cy="719138"/>
          </a:xfrm>
          <a:prstGeom prst="rect">
            <a:avLst/>
          </a:prstGeom>
          <a:ln/>
        </p:spPr>
      </p:pic>
      <p:pic>
        <p:nvPicPr>
          <p:cNvPr id="6" name="image5.pn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1187624" y="5157192"/>
            <a:ext cx="1203794" cy="804863"/>
          </a:xfrm>
          <a:prstGeom prst="rect">
            <a:avLst/>
          </a:prstGeom>
          <a:ln/>
        </p:spPr>
      </p:pic>
      <p:pic>
        <p:nvPicPr>
          <p:cNvPr id="7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07904" y="620688"/>
            <a:ext cx="1152128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98826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 дослідження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3931920" cy="639762"/>
          </a:xfrm>
        </p:spPr>
        <p:txBody>
          <a:bodyPr/>
          <a:lstStyle/>
          <a:p>
            <a:r>
              <a:rPr lang="uk-UA" dirty="0" smtClean="0"/>
              <a:t>1 хвиля: 2015 рік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0060" y="2220908"/>
            <a:ext cx="3931920" cy="3032696"/>
          </a:xfrm>
        </p:spPr>
        <p:txBody>
          <a:bodyPr>
            <a:normAutofit/>
          </a:bodyPr>
          <a:lstStyle/>
          <a:p>
            <a:r>
              <a:rPr lang="ru-RU" sz="1600" dirty="0"/>
              <a:t>425 </a:t>
            </a:r>
            <a:r>
              <a:rPr lang="en-US" sz="1600" dirty="0" smtClean="0"/>
              <a:t>F2F </a:t>
            </a:r>
            <a:r>
              <a:rPr lang="ru-RU" sz="1600" dirty="0" err="1" smtClean="0"/>
              <a:t>інтерв’ю</a:t>
            </a:r>
            <a:r>
              <a:rPr lang="ru-RU" sz="1600" dirty="0" smtClean="0"/>
              <a:t> з ВПО у </a:t>
            </a:r>
            <a:r>
              <a:rPr lang="ru-RU" sz="1600" dirty="0" err="1"/>
              <a:t>Сєвєродонецьку</a:t>
            </a:r>
            <a:r>
              <a:rPr lang="ru-RU" sz="1600" dirty="0"/>
              <a:t>, </a:t>
            </a:r>
            <a:r>
              <a:rPr lang="ru-RU" sz="1600" dirty="0" err="1" smtClean="0"/>
              <a:t>Слов’янську</a:t>
            </a:r>
            <a:r>
              <a:rPr lang="ru-RU" sz="1600" dirty="0"/>
              <a:t>, </a:t>
            </a:r>
            <a:r>
              <a:rPr lang="ru-RU" sz="1600" dirty="0" err="1" smtClean="0"/>
              <a:t>Бердянську</a:t>
            </a:r>
            <a:r>
              <a:rPr lang="ru-RU" sz="1600" dirty="0"/>
              <a:t>, </a:t>
            </a:r>
            <a:r>
              <a:rPr lang="ru-RU" sz="1600" dirty="0" err="1"/>
              <a:t>Нікополі</a:t>
            </a:r>
            <a:r>
              <a:rPr lang="ru-RU" sz="1600" dirty="0"/>
              <a:t>, </a:t>
            </a:r>
            <a:r>
              <a:rPr lang="ru-RU" sz="1600" dirty="0" err="1"/>
              <a:t>Чугуєві</a:t>
            </a:r>
            <a:r>
              <a:rPr lang="ru-RU" sz="1600" dirty="0"/>
              <a:t> та </a:t>
            </a:r>
            <a:r>
              <a:rPr lang="ru-RU" sz="1600" dirty="0" smtClean="0"/>
              <a:t>Дергачах.</a:t>
            </a:r>
            <a:endParaRPr lang="ru-RU" sz="16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754880" y="1484784"/>
            <a:ext cx="3931920" cy="639762"/>
          </a:xfrm>
        </p:spPr>
        <p:txBody>
          <a:bodyPr/>
          <a:lstStyle/>
          <a:p>
            <a:r>
              <a:rPr lang="uk-UA" dirty="0" smtClean="0"/>
              <a:t>2 </a:t>
            </a:r>
            <a:r>
              <a:rPr lang="uk-UA" dirty="0"/>
              <a:t>хвиля: </a:t>
            </a:r>
            <a:r>
              <a:rPr lang="uk-UA" dirty="0" smtClean="0"/>
              <a:t>2018 рік</a:t>
            </a:r>
            <a:endParaRPr lang="ru-RU" dirty="0"/>
          </a:p>
        </p:txBody>
      </p:sp>
      <p:sp>
        <p:nvSpPr>
          <p:cNvPr id="10" name="Объект 5"/>
          <p:cNvSpPr>
            <a:spLocks noGrp="1"/>
          </p:cNvSpPr>
          <p:nvPr>
            <p:ph sz="half" idx="2"/>
          </p:nvPr>
        </p:nvSpPr>
        <p:spPr>
          <a:xfrm>
            <a:off x="4778494" y="2220908"/>
            <a:ext cx="3931920" cy="3368332"/>
          </a:xfrm>
        </p:spPr>
        <p:txBody>
          <a:bodyPr>
            <a:normAutofit/>
          </a:bodyPr>
          <a:lstStyle/>
          <a:p>
            <a:r>
              <a:rPr lang="en-US" sz="1600" dirty="0"/>
              <a:t>116 </a:t>
            </a:r>
            <a:r>
              <a:rPr lang="uk-UA" sz="1600" u="sng" dirty="0"/>
              <a:t>повторних</a:t>
            </a:r>
            <a:r>
              <a:rPr lang="uk-UA" sz="1600" dirty="0"/>
              <a:t> </a:t>
            </a:r>
            <a:r>
              <a:rPr lang="uk-UA" sz="1600" dirty="0" smtClean="0"/>
              <a:t>телефонних </a:t>
            </a:r>
            <a:r>
              <a:rPr lang="uk-UA" sz="1600" dirty="0" err="1" smtClean="0"/>
              <a:t>інтерв</a:t>
            </a:r>
            <a:r>
              <a:rPr lang="en-US" sz="1600" dirty="0"/>
              <a:t>’</a:t>
            </a:r>
            <a:r>
              <a:rPr lang="uk-UA" sz="1600" dirty="0"/>
              <a:t>ю з ВПО, що брали участь в опитуванні 2015 </a:t>
            </a:r>
            <a:r>
              <a:rPr lang="uk-UA" sz="1600" dirty="0" smtClean="0"/>
              <a:t>року.</a:t>
            </a:r>
          </a:p>
          <a:p>
            <a:endParaRPr lang="uk-UA" sz="1600" dirty="0" smtClean="0"/>
          </a:p>
          <a:p>
            <a:endParaRPr lang="uk-UA" sz="1600" dirty="0"/>
          </a:p>
          <a:p>
            <a:r>
              <a:rPr lang="ru-RU" sz="1600" dirty="0" smtClean="0"/>
              <a:t>305</a:t>
            </a:r>
            <a:r>
              <a:rPr lang="en-US" sz="1600" dirty="0" smtClean="0"/>
              <a:t> </a:t>
            </a:r>
            <a:r>
              <a:rPr lang="en-US" sz="1600" dirty="0"/>
              <a:t>F2F</a:t>
            </a:r>
            <a:r>
              <a:rPr lang="ru-RU" sz="1600" dirty="0" smtClean="0"/>
              <a:t> </a:t>
            </a:r>
            <a:r>
              <a:rPr lang="ru-RU" sz="1600" dirty="0" err="1" smtClean="0"/>
              <a:t>інтерв’ю</a:t>
            </a:r>
            <a:r>
              <a:rPr lang="ru-RU" sz="1600" dirty="0" smtClean="0"/>
              <a:t> з ВПО у </a:t>
            </a:r>
            <a:r>
              <a:rPr lang="ru-RU" sz="1600" dirty="0" err="1" smtClean="0"/>
              <a:t>Сєвєродонецьку</a:t>
            </a:r>
            <a:r>
              <a:rPr lang="ru-RU" sz="1600" dirty="0" smtClean="0"/>
              <a:t> (99), </a:t>
            </a:r>
            <a:r>
              <a:rPr lang="ru-RU" sz="1600" dirty="0" err="1" smtClean="0"/>
              <a:t>Бахмуті</a:t>
            </a:r>
            <a:r>
              <a:rPr lang="ru-RU" sz="1600" dirty="0" smtClean="0"/>
              <a:t> (101) та </a:t>
            </a:r>
            <a:r>
              <a:rPr lang="ru-RU" sz="1600" dirty="0" err="1" smtClean="0"/>
              <a:t>Харкові</a:t>
            </a:r>
            <a:r>
              <a:rPr lang="ru-RU" sz="1600" dirty="0" smtClean="0"/>
              <a:t> (105).</a:t>
            </a:r>
            <a:endParaRPr lang="en-US" sz="1600" dirty="0" smtClean="0"/>
          </a:p>
          <a:p>
            <a:endParaRPr lang="uk-UA" sz="1600" dirty="0" smtClean="0"/>
          </a:p>
          <a:p>
            <a:endParaRPr lang="en-US" sz="1600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4067944" y="2348880"/>
            <a:ext cx="648072" cy="48463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03672" y="5042803"/>
            <a:ext cx="8772028" cy="15545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uk-UA" sz="1600" u="sng" dirty="0"/>
              <a:t>Польові </a:t>
            </a:r>
            <a:r>
              <a:rPr lang="uk-UA" sz="1600" u="sng" dirty="0" smtClean="0"/>
              <a:t>роботи:</a:t>
            </a:r>
            <a:r>
              <a:rPr lang="uk-UA" sz="1600" dirty="0" smtClean="0"/>
              <a:t> 7 </a:t>
            </a:r>
            <a:r>
              <a:rPr lang="uk-UA" sz="1600" dirty="0"/>
              <a:t>по 21 лютого 2018 року</a:t>
            </a:r>
            <a:r>
              <a:rPr lang="uk-UA" sz="1600" dirty="0" smtClean="0"/>
              <a:t>.</a:t>
            </a:r>
          </a:p>
          <a:p>
            <a:pPr>
              <a:spcBef>
                <a:spcPts val="600"/>
              </a:spcBef>
            </a:pPr>
            <a:r>
              <a:rPr lang="uk-UA" sz="1600" u="sng" dirty="0" smtClean="0"/>
              <a:t>Пошук </a:t>
            </a:r>
            <a:r>
              <a:rPr lang="uk-UA" sz="1600" u="sng" dirty="0"/>
              <a:t>респондентів</a:t>
            </a:r>
            <a:r>
              <a:rPr lang="uk-UA" sz="1600" dirty="0" smtClean="0"/>
              <a:t>: через </a:t>
            </a:r>
            <a:r>
              <a:rPr lang="uk-UA" sz="1600" dirty="0"/>
              <a:t>волонтерські, благодійні, </a:t>
            </a:r>
            <a:r>
              <a:rPr lang="uk-UA" sz="1600" dirty="0" smtClean="0"/>
              <a:t>державні організації; у </a:t>
            </a:r>
            <a:r>
              <a:rPr lang="uk-UA" sz="1600" dirty="0"/>
              <a:t>місцях компактного </a:t>
            </a:r>
            <a:r>
              <a:rPr lang="uk-UA" sz="1600" dirty="0" smtClean="0"/>
              <a:t>проживання; за </a:t>
            </a:r>
            <a:r>
              <a:rPr lang="uk-UA" sz="1600" dirty="0"/>
              <a:t>місцем </a:t>
            </a:r>
            <a:r>
              <a:rPr lang="uk-UA" sz="1600" dirty="0" smtClean="0"/>
              <a:t>роботи; методом </a:t>
            </a:r>
            <a:r>
              <a:rPr lang="uk-UA" sz="1600" dirty="0"/>
              <a:t>«снігової кулі</a:t>
            </a:r>
            <a:r>
              <a:rPr lang="uk-UA" sz="1600" dirty="0" smtClean="0"/>
              <a:t>»; з </a:t>
            </a:r>
            <a:r>
              <a:rPr lang="uk-UA" sz="1600" dirty="0"/>
              <a:t>використанням контактів, зібраних в ході попередніх опитувань.</a:t>
            </a:r>
            <a:r>
              <a:rPr lang="uk-UA" sz="1600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uk-UA" sz="1600" u="sng" dirty="0" smtClean="0"/>
              <a:t>Респонденти</a:t>
            </a:r>
            <a:r>
              <a:rPr lang="uk-UA" sz="1600" dirty="0" smtClean="0"/>
              <a:t>: повнолітні, зареєстровані та незареєстровані ВПО з Донбасу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5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9404" y="404664"/>
            <a:ext cx="419100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2600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Плани ВПО на повернення</a:t>
            </a:r>
            <a:endParaRPr lang="ru-RU" dirty="0"/>
          </a:p>
        </p:txBody>
      </p:sp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187772" y="1484784"/>
            <a:ext cx="8719442" cy="1540768"/>
          </a:xfrm>
        </p:spPr>
        <p:txBody>
          <a:bodyPr>
            <a:noAutofit/>
          </a:bodyPr>
          <a:lstStyle/>
          <a:p>
            <a:pPr algn="just"/>
            <a:r>
              <a:rPr lang="uk-UA" sz="1400" dirty="0"/>
              <a:t>40% </a:t>
            </a:r>
            <a:r>
              <a:rPr lang="uk-UA" sz="1400" dirty="0" smtClean="0"/>
              <a:t>ВПО збираються додому на постійне місце проживання в найближчі декілька років. </a:t>
            </a:r>
          </a:p>
          <a:p>
            <a:pPr algn="just"/>
            <a:r>
              <a:rPr lang="uk-UA" sz="1400" dirty="0" smtClean="0"/>
              <a:t>У 2015 році частка тих, хто хотів би повернутися, становила 54%.</a:t>
            </a:r>
          </a:p>
          <a:p>
            <a:pPr algn="just"/>
            <a:endParaRPr lang="uk-UA" sz="1400" dirty="0" smtClean="0"/>
          </a:p>
          <a:p>
            <a:pPr algn="just"/>
            <a:r>
              <a:rPr lang="uk-UA" sz="1400" dirty="0" smtClean="0"/>
              <a:t>Причини динаміки:</a:t>
            </a:r>
          </a:p>
          <a:p>
            <a:pPr lvl="1" algn="just"/>
            <a:r>
              <a:rPr lang="uk-UA" sz="1400" dirty="0" smtClean="0"/>
              <a:t>Частина ВПО повернулися додому з 2015 року;</a:t>
            </a:r>
          </a:p>
          <a:p>
            <a:pPr lvl="1" algn="just"/>
            <a:r>
              <a:rPr lang="uk-UA" sz="1400" dirty="0" smtClean="0"/>
              <a:t>Поглиблюється інтеграція тих, хто залишився;</a:t>
            </a:r>
          </a:p>
          <a:p>
            <a:pPr lvl="1" algn="just"/>
            <a:r>
              <a:rPr lang="uk-UA" sz="1400" dirty="0" smtClean="0"/>
              <a:t>Невідомо, коли завершиться конфлікт. </a:t>
            </a:r>
            <a:endParaRPr lang="uk-UA" sz="1400" dirty="0"/>
          </a:p>
        </p:txBody>
      </p:sp>
      <p:pic>
        <p:nvPicPr>
          <p:cNvPr id="15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9404" y="404664"/>
            <a:ext cx="419100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xmlns="" val="475935633"/>
              </p:ext>
            </p:extLst>
          </p:nvPr>
        </p:nvGraphicFramePr>
        <p:xfrm>
          <a:off x="539552" y="3645024"/>
          <a:ext cx="8149852" cy="3131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46431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проблеми</a:t>
            </a:r>
            <a:endParaRPr lang="ru-RU" dirty="0"/>
          </a:p>
        </p:txBody>
      </p:sp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107504" y="1556792"/>
            <a:ext cx="8856984" cy="864096"/>
          </a:xfrm>
        </p:spPr>
        <p:txBody>
          <a:bodyPr>
            <a:normAutofit/>
          </a:bodyPr>
          <a:lstStyle/>
          <a:p>
            <a:pPr algn="just"/>
            <a:r>
              <a:rPr lang="uk-UA" sz="1400" dirty="0" smtClean="0"/>
              <a:t>Основні проблеми – вартість / якість житла та нестача коштів на необхідне.</a:t>
            </a:r>
          </a:p>
          <a:p>
            <a:pPr algn="just"/>
            <a:r>
              <a:rPr lang="uk-UA" sz="1400" dirty="0" smtClean="0"/>
              <a:t>Поширеність серйозних фінансових проблем та проблем з роботою суттєво зменшились з 2015 року.</a:t>
            </a:r>
          </a:p>
          <a:p>
            <a:pPr algn="just"/>
            <a:r>
              <a:rPr lang="uk-UA" sz="1400" dirty="0" smtClean="0"/>
              <a:t>Проблеми оплати житла та умов проживання не вирішуються.</a:t>
            </a:r>
            <a:endParaRPr lang="uk-UA" sz="1400" dirty="0"/>
          </a:p>
        </p:txBody>
      </p:sp>
      <p:pic>
        <p:nvPicPr>
          <p:cNvPr id="15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9404" y="404664"/>
            <a:ext cx="419100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1560053016"/>
              </p:ext>
            </p:extLst>
          </p:nvPr>
        </p:nvGraphicFramePr>
        <p:xfrm>
          <a:off x="0" y="2492896"/>
          <a:ext cx="9144000" cy="4340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7504" y="2852936"/>
            <a:ext cx="8928992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910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Житло</a:t>
            </a:r>
            <a:endParaRPr lang="ru-RU" dirty="0"/>
          </a:p>
        </p:txBody>
      </p:sp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245046" y="1672208"/>
            <a:ext cx="8719442" cy="892696"/>
          </a:xfrm>
        </p:spPr>
        <p:txBody>
          <a:bodyPr>
            <a:normAutofit/>
          </a:bodyPr>
          <a:lstStyle/>
          <a:p>
            <a:pPr algn="just"/>
            <a:r>
              <a:rPr lang="uk-UA" sz="1600" dirty="0" smtClean="0"/>
              <a:t>На момент опитування 62% ВПО проживали в орендованому житлі. Спостерігається відтік з місць колективного проживання ВПО, але вимушені переселенці, як і раніше, не в змозі придбати собі власну квартиру або будинок.</a:t>
            </a:r>
            <a:endParaRPr lang="uk-UA" sz="1600" dirty="0"/>
          </a:p>
        </p:txBody>
      </p:sp>
      <p:pic>
        <p:nvPicPr>
          <p:cNvPr id="15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9404" y="404664"/>
            <a:ext cx="419100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1515598358"/>
              </p:ext>
            </p:extLst>
          </p:nvPr>
        </p:nvGraphicFramePr>
        <p:xfrm>
          <a:off x="411260" y="2780928"/>
          <a:ext cx="8625235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74233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Працевлаштування</a:t>
            </a:r>
            <a:endParaRPr lang="ru-RU" dirty="0"/>
          </a:p>
        </p:txBody>
      </p:sp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245046" y="1528192"/>
            <a:ext cx="8719442" cy="1252736"/>
          </a:xfrm>
        </p:spPr>
        <p:txBody>
          <a:bodyPr>
            <a:normAutofit/>
          </a:bodyPr>
          <a:lstStyle/>
          <a:p>
            <a:pPr algn="just"/>
            <a:r>
              <a:rPr lang="uk-UA" sz="1600" dirty="0" smtClean="0"/>
              <a:t>60% опитаних ВПО віком від 18 до 59 років працевлаштовані.</a:t>
            </a:r>
          </a:p>
          <a:p>
            <a:pPr algn="just"/>
            <a:r>
              <a:rPr lang="uk-UA" sz="1600" dirty="0" smtClean="0"/>
              <a:t>Ситуація з працевлаштуванням суттєво покращилась порівняно з 2015 роком.</a:t>
            </a:r>
          </a:p>
          <a:p>
            <a:pPr algn="just"/>
            <a:r>
              <a:rPr lang="uk-UA" sz="1600" dirty="0" smtClean="0"/>
              <a:t>Зросла частка тих, у кого є працюючі серед членів сім’ї, що проживають разом із респондентом (з 59% до 78%).</a:t>
            </a:r>
            <a:endParaRPr lang="uk-UA" sz="1600" dirty="0"/>
          </a:p>
        </p:txBody>
      </p:sp>
      <p:pic>
        <p:nvPicPr>
          <p:cNvPr id="15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9404" y="404664"/>
            <a:ext cx="419100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2145120882"/>
              </p:ext>
            </p:extLst>
          </p:nvPr>
        </p:nvGraphicFramePr>
        <p:xfrm>
          <a:off x="392299" y="2998113"/>
          <a:ext cx="8437884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95536" y="3011726"/>
            <a:ext cx="85754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b="1" dirty="0" smtClean="0"/>
              <a:t>Статус зайнятості ВПО (18-59 років)</a:t>
            </a:r>
            <a:endParaRPr lang="uk-UA" sz="1400" b="1" dirty="0"/>
          </a:p>
        </p:txBody>
      </p:sp>
    </p:spTree>
    <p:extLst>
      <p:ext uri="{BB962C8B-B14F-4D97-AF65-F5344CB8AC3E}">
        <p14:creationId xmlns:p14="http://schemas.microsoft.com/office/powerpoint/2010/main" xmlns="" val="195947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Безпека</a:t>
            </a:r>
            <a:endParaRPr lang="ru-RU" dirty="0"/>
          </a:p>
        </p:txBody>
      </p:sp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245046" y="1484784"/>
            <a:ext cx="8719442" cy="1252736"/>
          </a:xfrm>
        </p:spPr>
        <p:txBody>
          <a:bodyPr>
            <a:normAutofit/>
          </a:bodyPr>
          <a:lstStyle/>
          <a:p>
            <a:pPr algn="just"/>
            <a:r>
              <a:rPr lang="uk-UA" sz="1400" dirty="0" smtClean="0"/>
              <a:t>Переважна більшість опитаних ВПО відчувають, що вони та їх родини в цілому знаходяться в безпеці.</a:t>
            </a:r>
          </a:p>
          <a:p>
            <a:pPr algn="just"/>
            <a:r>
              <a:rPr lang="uk-UA" sz="1400" dirty="0" smtClean="0"/>
              <a:t>З 2015 року зменшилась частка ВПО, що почуваються в безпеці.</a:t>
            </a:r>
          </a:p>
        </p:txBody>
      </p:sp>
      <p:pic>
        <p:nvPicPr>
          <p:cNvPr id="15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9404" y="404664"/>
            <a:ext cx="419100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3953163520"/>
              </p:ext>
            </p:extLst>
          </p:nvPr>
        </p:nvGraphicFramePr>
        <p:xfrm>
          <a:off x="971600" y="2492896"/>
          <a:ext cx="6547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38593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Ризики</a:t>
            </a:r>
            <a:endParaRPr lang="ru-RU" dirty="0"/>
          </a:p>
        </p:txBody>
      </p:sp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245046" y="1456184"/>
            <a:ext cx="8719442" cy="1252736"/>
          </a:xfrm>
        </p:spPr>
        <p:txBody>
          <a:bodyPr>
            <a:normAutofit/>
          </a:bodyPr>
          <a:lstStyle/>
          <a:p>
            <a:pPr algn="just"/>
            <a:r>
              <a:rPr lang="uk-UA" sz="1400" dirty="0" smtClean="0"/>
              <a:t>Імовірність росту цін, потреба у дорогій медичній допомозі та скасування всіх соціальних виплат державою є тими загрозами, які в уяві ВПО мають найвищу імовірність настання.</a:t>
            </a:r>
          </a:p>
          <a:p>
            <a:pPr algn="just"/>
            <a:r>
              <a:rPr lang="uk-UA" sz="1400" dirty="0" smtClean="0"/>
              <a:t>Порівняно з 2015 роком, знизилась оцінка ймовірності настання всіх негативних подій, крім початку бойових дій у місті.</a:t>
            </a:r>
            <a:endParaRPr lang="uk-UA" sz="1400" dirty="0"/>
          </a:p>
        </p:txBody>
      </p:sp>
      <p:pic>
        <p:nvPicPr>
          <p:cNvPr id="15" name="Picture 2" descr="C:\Users\Fraulein\Pictures\220px-Киевский_международный_институт_социологии_(КМИС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9404" y="404664"/>
            <a:ext cx="419100" cy="46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xmlns="" val="641474472"/>
              </p:ext>
            </p:extLst>
          </p:nvPr>
        </p:nvGraphicFramePr>
        <p:xfrm>
          <a:off x="467544" y="2420888"/>
          <a:ext cx="8221860" cy="44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92023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</TotalTime>
  <Words>912</Words>
  <Application>Microsoft Office PowerPoint</Application>
  <PresentationFormat>Екран (4:3)</PresentationFormat>
  <Paragraphs>102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19" baseType="lpstr">
      <vt:lpstr>Ясность</vt:lpstr>
      <vt:lpstr>  Оцінка потреб та умов життя      внутрішньо переміщених осіб у Бахмуті, Сєвєродонецьку та Харкові</vt:lpstr>
      <vt:lpstr> </vt:lpstr>
      <vt:lpstr>Про дослідження</vt:lpstr>
      <vt:lpstr>Плани ВПО на повернення</vt:lpstr>
      <vt:lpstr>Основні проблеми</vt:lpstr>
      <vt:lpstr>Житло</vt:lpstr>
      <vt:lpstr>Працевлаштування</vt:lpstr>
      <vt:lpstr>Безпека</vt:lpstr>
      <vt:lpstr>Ризики</vt:lpstr>
      <vt:lpstr>Ідентичність</vt:lpstr>
      <vt:lpstr>Ставлення до мешканців інших регіонів </vt:lpstr>
      <vt:lpstr>Конкуренція за ресурси</vt:lpstr>
      <vt:lpstr>Взаємодія з громадськими організаціями</vt:lpstr>
      <vt:lpstr>Зацікавленість у громадській діяльності</vt:lpstr>
      <vt:lpstr>Взаємодія з державними організаціями</vt:lpstr>
      <vt:lpstr>Інфраструктурні потреби ВПО</vt:lpstr>
      <vt:lpstr>Суб’єктивна оцінка змін життєвої ситуації ВПО (на основі результатів повторних телефонних інтерв’ю)</vt:lpstr>
      <vt:lpstr> 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Fraulein</dc:creator>
  <cp:lastModifiedBy>KUKHARENKO</cp:lastModifiedBy>
  <cp:revision>32</cp:revision>
  <dcterms:created xsi:type="dcterms:W3CDTF">2018-03-22T14:32:36Z</dcterms:created>
  <dcterms:modified xsi:type="dcterms:W3CDTF">2018-03-27T16:14:56Z</dcterms:modified>
</cp:coreProperties>
</file>